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7" r:id="rId1"/>
    <p:sldMasterId id="2147483808" r:id="rId2"/>
    <p:sldMasterId id="2147483870" r:id="rId3"/>
  </p:sldMasterIdLst>
  <p:notesMasterIdLst>
    <p:notesMasterId r:id="rId22"/>
  </p:notesMasterIdLst>
  <p:handoutMasterIdLst>
    <p:handoutMasterId r:id="rId23"/>
  </p:handoutMasterIdLst>
  <p:sldIdLst>
    <p:sldId id="313" r:id="rId4"/>
    <p:sldId id="626" r:id="rId5"/>
    <p:sldId id="714" r:id="rId6"/>
    <p:sldId id="729" r:id="rId7"/>
    <p:sldId id="730" r:id="rId8"/>
    <p:sldId id="731" r:id="rId9"/>
    <p:sldId id="703" r:id="rId10"/>
    <p:sldId id="726" r:id="rId11"/>
    <p:sldId id="733" r:id="rId12"/>
    <p:sldId id="734" r:id="rId13"/>
    <p:sldId id="735" r:id="rId14"/>
    <p:sldId id="736" r:id="rId15"/>
    <p:sldId id="741" r:id="rId16"/>
    <p:sldId id="737" r:id="rId17"/>
    <p:sldId id="740" r:id="rId18"/>
    <p:sldId id="738" r:id="rId19"/>
    <p:sldId id="742" r:id="rId20"/>
    <p:sldId id="739" r:id="rId21"/>
  </p:sldIdLst>
  <p:sldSz cx="9906000" cy="6858000" type="A4"/>
  <p:notesSz cx="6797675" cy="9928225"/>
  <p:defaultTextStyle>
    <a:defPPr>
      <a:defRPr lang="en-US"/>
    </a:defPPr>
    <a:lvl1pPr algn="ctr" rtl="0" fontAlgn="base">
      <a:lnSpc>
        <a:spcPct val="30000"/>
      </a:lnSpc>
      <a:spcBef>
        <a:spcPct val="50000"/>
      </a:spcBef>
      <a:spcAft>
        <a:spcPct val="0"/>
      </a:spcAft>
      <a:defRPr sz="1000" b="1" u="sng" kern="1200">
        <a:solidFill>
          <a:srgbClr val="FFFFFF"/>
        </a:solidFill>
        <a:latin typeface="Helvetica" charset="0"/>
        <a:ea typeface="MS PGothic" pitchFamily="34" charset="-128"/>
        <a:cs typeface="+mn-cs"/>
      </a:defRPr>
    </a:lvl1pPr>
    <a:lvl2pPr marL="457200" algn="ctr" rtl="0" fontAlgn="base">
      <a:lnSpc>
        <a:spcPct val="30000"/>
      </a:lnSpc>
      <a:spcBef>
        <a:spcPct val="50000"/>
      </a:spcBef>
      <a:spcAft>
        <a:spcPct val="0"/>
      </a:spcAft>
      <a:defRPr sz="1000" b="1" u="sng" kern="1200">
        <a:solidFill>
          <a:srgbClr val="FFFFFF"/>
        </a:solidFill>
        <a:latin typeface="Helvetica" charset="0"/>
        <a:ea typeface="MS PGothic" pitchFamily="34" charset="-128"/>
        <a:cs typeface="+mn-cs"/>
      </a:defRPr>
    </a:lvl2pPr>
    <a:lvl3pPr marL="914400" algn="ctr" rtl="0" fontAlgn="base">
      <a:lnSpc>
        <a:spcPct val="30000"/>
      </a:lnSpc>
      <a:spcBef>
        <a:spcPct val="50000"/>
      </a:spcBef>
      <a:spcAft>
        <a:spcPct val="0"/>
      </a:spcAft>
      <a:defRPr sz="1000" b="1" u="sng" kern="1200">
        <a:solidFill>
          <a:srgbClr val="FFFFFF"/>
        </a:solidFill>
        <a:latin typeface="Helvetica" charset="0"/>
        <a:ea typeface="MS PGothic" pitchFamily="34" charset="-128"/>
        <a:cs typeface="+mn-cs"/>
      </a:defRPr>
    </a:lvl3pPr>
    <a:lvl4pPr marL="1371600" algn="ctr" rtl="0" fontAlgn="base">
      <a:lnSpc>
        <a:spcPct val="30000"/>
      </a:lnSpc>
      <a:spcBef>
        <a:spcPct val="50000"/>
      </a:spcBef>
      <a:spcAft>
        <a:spcPct val="0"/>
      </a:spcAft>
      <a:defRPr sz="1000" b="1" u="sng" kern="1200">
        <a:solidFill>
          <a:srgbClr val="FFFFFF"/>
        </a:solidFill>
        <a:latin typeface="Helvetica" charset="0"/>
        <a:ea typeface="MS PGothic" pitchFamily="34" charset="-128"/>
        <a:cs typeface="+mn-cs"/>
      </a:defRPr>
    </a:lvl4pPr>
    <a:lvl5pPr marL="1828800" algn="ctr" rtl="0" fontAlgn="base">
      <a:lnSpc>
        <a:spcPct val="30000"/>
      </a:lnSpc>
      <a:spcBef>
        <a:spcPct val="50000"/>
      </a:spcBef>
      <a:spcAft>
        <a:spcPct val="0"/>
      </a:spcAft>
      <a:defRPr sz="1000" b="1" u="sng" kern="1200">
        <a:solidFill>
          <a:srgbClr val="FFFFFF"/>
        </a:solidFill>
        <a:latin typeface="Helvetica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b="1" u="sng" kern="1200">
        <a:solidFill>
          <a:srgbClr val="FFFFFF"/>
        </a:solidFill>
        <a:latin typeface="Helvetica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b="1" u="sng" kern="1200">
        <a:solidFill>
          <a:srgbClr val="FFFFFF"/>
        </a:solidFill>
        <a:latin typeface="Helvetica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b="1" u="sng" kern="1200">
        <a:solidFill>
          <a:srgbClr val="FFFFFF"/>
        </a:solidFill>
        <a:latin typeface="Helvetica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b="1" u="sng" kern="1200">
        <a:solidFill>
          <a:srgbClr val="FFFFFF"/>
        </a:solidFill>
        <a:latin typeface="Helvetica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A0015"/>
    <a:srgbClr val="90969B"/>
    <a:srgbClr val="3399FF"/>
    <a:srgbClr val="006699"/>
    <a:srgbClr val="CC0000"/>
    <a:srgbClr val="D8B088"/>
    <a:srgbClr val="780008"/>
    <a:srgbClr val="6C6C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59" autoAdjust="0"/>
    <p:restoredTop sz="94585" autoAdjust="0"/>
  </p:normalViewPr>
  <p:slideViewPr>
    <p:cSldViewPr>
      <p:cViewPr>
        <p:scale>
          <a:sx n="70" d="100"/>
          <a:sy n="70" d="100"/>
        </p:scale>
        <p:origin x="-270" y="-30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-4808" y="-10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271" tIns="48135" rIns="96271" bIns="48135" numCol="1" anchor="t" anchorCtr="0" compatLnSpc="1">
            <a:prstTxWarp prst="textNoShape">
              <a:avLst/>
            </a:prstTxWarp>
          </a:bodyPr>
          <a:lstStyle>
            <a:lvl1pPr algn="l" defTabSz="961436">
              <a:lnSpc>
                <a:spcPct val="100000"/>
              </a:lnSpc>
              <a:spcBef>
                <a:spcPct val="0"/>
              </a:spcBef>
              <a:defRPr sz="1300" b="0" u="none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271" tIns="48135" rIns="96271" bIns="48135" numCol="1" anchor="t" anchorCtr="0" compatLnSpc="1">
            <a:prstTxWarp prst="textNoShape">
              <a:avLst/>
            </a:prstTxWarp>
          </a:bodyPr>
          <a:lstStyle>
            <a:lvl1pPr algn="r" defTabSz="961436">
              <a:lnSpc>
                <a:spcPct val="100000"/>
              </a:lnSpc>
              <a:spcBef>
                <a:spcPct val="0"/>
              </a:spcBef>
              <a:defRPr sz="1300" b="0" u="none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45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271" tIns="48135" rIns="96271" bIns="48135" numCol="1" anchor="b" anchorCtr="0" compatLnSpc="1">
            <a:prstTxWarp prst="textNoShape">
              <a:avLst/>
            </a:prstTxWarp>
          </a:bodyPr>
          <a:lstStyle>
            <a:lvl1pPr algn="l" defTabSz="961436">
              <a:lnSpc>
                <a:spcPct val="100000"/>
              </a:lnSpc>
              <a:spcBef>
                <a:spcPct val="0"/>
              </a:spcBef>
              <a:defRPr sz="1300" b="0" u="none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45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271" tIns="48135" rIns="96271" bIns="48135" numCol="1" anchor="b" anchorCtr="0" compatLnSpc="1">
            <a:prstTxWarp prst="textNoShape">
              <a:avLst/>
            </a:prstTxWarp>
          </a:bodyPr>
          <a:lstStyle>
            <a:lvl1pPr algn="r" defTabSz="961436">
              <a:lnSpc>
                <a:spcPct val="100000"/>
              </a:lnSpc>
              <a:spcBef>
                <a:spcPct val="0"/>
              </a:spcBef>
              <a:defRPr sz="13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A2480B6-DD80-4D7A-9E4D-66C9DD56709E}" type="slidenum">
              <a:rPr lang="ca-ES"/>
              <a:pPr>
                <a:defRPr/>
              </a:pPr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3004342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271" tIns="48135" rIns="96271" bIns="48135" numCol="1" anchor="t" anchorCtr="0" compatLnSpc="1">
            <a:prstTxWarp prst="textNoShape">
              <a:avLst/>
            </a:prstTxWarp>
          </a:bodyPr>
          <a:lstStyle>
            <a:lvl1pPr algn="l" defTabSz="961436">
              <a:lnSpc>
                <a:spcPct val="100000"/>
              </a:lnSpc>
              <a:spcBef>
                <a:spcPct val="0"/>
              </a:spcBef>
              <a:defRPr sz="1300" b="0" u="none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271" tIns="48135" rIns="96271" bIns="48135" numCol="1" anchor="t" anchorCtr="0" compatLnSpc="1">
            <a:prstTxWarp prst="textNoShape">
              <a:avLst/>
            </a:prstTxWarp>
          </a:bodyPr>
          <a:lstStyle>
            <a:lvl1pPr algn="r" defTabSz="961436">
              <a:lnSpc>
                <a:spcPct val="100000"/>
              </a:lnSpc>
              <a:spcBef>
                <a:spcPct val="0"/>
              </a:spcBef>
              <a:defRPr sz="1300" b="0" u="none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70513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271" tIns="48135" rIns="96271" bIns="48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271" tIns="48135" rIns="96271" bIns="48135" numCol="1" anchor="b" anchorCtr="0" compatLnSpc="1">
            <a:prstTxWarp prst="textNoShape">
              <a:avLst/>
            </a:prstTxWarp>
          </a:bodyPr>
          <a:lstStyle>
            <a:lvl1pPr algn="l" defTabSz="961436">
              <a:lnSpc>
                <a:spcPct val="100000"/>
              </a:lnSpc>
              <a:spcBef>
                <a:spcPct val="0"/>
              </a:spcBef>
              <a:defRPr sz="1300" b="0" u="none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271" tIns="48135" rIns="96271" bIns="48135" numCol="1" anchor="b" anchorCtr="0" compatLnSpc="1">
            <a:prstTxWarp prst="textNoShape">
              <a:avLst/>
            </a:prstTxWarp>
          </a:bodyPr>
          <a:lstStyle>
            <a:lvl1pPr algn="r" defTabSz="961436">
              <a:lnSpc>
                <a:spcPct val="100000"/>
              </a:lnSpc>
              <a:spcBef>
                <a:spcPct val="0"/>
              </a:spcBef>
              <a:defRPr sz="1300" b="0" u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5E7441-5742-4FC1-A348-6EC91F8486D9}" type="slidenum">
              <a:rPr lang="ca-ES"/>
              <a:pPr>
                <a:defRPr/>
              </a:pPr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3690901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a-ES" altLang="ca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a-ES" altLang="ca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lnSpc>
                <a:spcPct val="30000"/>
              </a:lnSpc>
              <a:spcBef>
                <a:spcPct val="50000"/>
              </a:spcBef>
            </a:pPr>
            <a:endParaRPr lang="ca-ES" altLang="ca-ES" sz="1000" b="1" smtClean="0">
              <a:solidFill>
                <a:srgbClr val="FFFFFF"/>
              </a:solidFill>
              <a:latin typeface="Helvetica" pitchFamily="-112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lnSpc>
                <a:spcPct val="30000"/>
              </a:lnSpc>
              <a:spcBef>
                <a:spcPct val="50000"/>
              </a:spcBef>
            </a:pPr>
            <a:endParaRPr lang="ca-ES" altLang="ca-ES" sz="1000" b="1" smtClean="0">
              <a:solidFill>
                <a:srgbClr val="FFFFFF"/>
              </a:solidFill>
              <a:latin typeface="Helvetica" pitchFamily="-112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a-ES" altLang="ca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lnSpc>
                <a:spcPct val="30000"/>
              </a:lnSpc>
              <a:spcBef>
                <a:spcPct val="50000"/>
              </a:spcBef>
            </a:pPr>
            <a:endParaRPr lang="ca-ES" altLang="ca-ES" sz="1000" b="1" smtClean="0">
              <a:solidFill>
                <a:srgbClr val="FFFFFF"/>
              </a:solidFill>
              <a:latin typeface="Helvetica" pitchFamily="-112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51"/>
            <a:ext cx="222885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51"/>
            <a:ext cx="652145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/>
          </p:nvPr>
        </p:nvSpPr>
        <p:spPr>
          <a:xfrm>
            <a:off x="495300" y="274650"/>
            <a:ext cx="8915400" cy="5851525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742950" y="2130437"/>
            <a:ext cx="84201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82638" y="440691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5032382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5032382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95306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873499" y="27306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95306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dirty="0" smtClean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7181850" y="274650"/>
            <a:ext cx="222885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95306" y="274650"/>
            <a:ext cx="653415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Banner superior.jpg                                            0008BA3EHD                             C3A6E8C1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 LINIA.jpg                                                      0008BA3EHD                             C3A6E8C1: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6477000"/>
            <a:ext cx="9902825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8"/>
          <p:cNvSpPr>
            <a:spLocks noChangeArrowheads="1"/>
          </p:cNvSpPr>
          <p:nvPr userDrawn="1"/>
        </p:nvSpPr>
        <p:spPr bwMode="auto">
          <a:xfrm>
            <a:off x="152400" y="6529388"/>
            <a:ext cx="662940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/>
          <a:lstStyle>
            <a:lvl1pPr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1pPr>
            <a:lvl2pPr marL="742950" indent="-28575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2pPr>
            <a:lvl3pPr marL="11430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3pPr>
            <a:lvl4pPr marL="16002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4pPr>
            <a:lvl5pPr marL="20574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ca-ES" altLang="ca-ES" b="0" u="none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Rectangle 29"/>
          <p:cNvSpPr>
            <a:spLocks noChangeArrowheads="1"/>
          </p:cNvSpPr>
          <p:nvPr userDrawn="1"/>
        </p:nvSpPr>
        <p:spPr bwMode="auto">
          <a:xfrm>
            <a:off x="9372600" y="65532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b"/>
          <a:lstStyle>
            <a:lvl1pPr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1pPr>
            <a:lvl2pPr marL="742950" indent="-28575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2pPr>
            <a:lvl3pPr marL="11430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3pPr>
            <a:lvl4pPr marL="16002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4pPr>
            <a:lvl5pPr marL="20574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3192397E-9B2C-4550-8752-D086FC95567E}" type="slidenum">
              <a:rPr lang="es-ES" altLang="ca-ES" u="none" smtClean="0">
                <a:solidFill>
                  <a:srgbClr val="CC0000"/>
                </a:solidFill>
                <a:latin typeface="Arial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‹N°›</a:t>
            </a:fld>
            <a:endParaRPr lang="es-ES" altLang="ca-ES" b="0" u="none" dirty="0" smtClean="0">
              <a:solidFill>
                <a:srgbClr val="000000"/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5" y="2438406"/>
            <a:ext cx="6096000" cy="2117725"/>
          </a:xfrm>
        </p:spPr>
        <p:txBody>
          <a:bodyPr lIns="91440" anchor="ctr"/>
          <a:lstStyle>
            <a:lvl1pPr algn="just">
              <a:lnSpc>
                <a:spcPct val="140000"/>
              </a:lnSpc>
              <a:defRPr sz="16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10100" y="5181600"/>
            <a:ext cx="4762500" cy="838200"/>
          </a:xfrm>
        </p:spPr>
        <p:txBody>
          <a:bodyPr lIns="91440" rIns="91440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 LINIA.jpg                                                      0008BA3EHD                             C3A6E8C1:"/>
          <p:cNvPicPr>
            <a:picLocks noChangeAspect="1" noChangeArrowheads="1"/>
          </p:cNvPicPr>
          <p:nvPr userDrawn="1"/>
        </p:nvPicPr>
        <p:blipFill>
          <a:blip r:embed="rId14" cstate="print">
            <a:lum bright="30000"/>
          </a:blip>
          <a:srcRect/>
          <a:stretch>
            <a:fillRect/>
          </a:stretch>
        </p:blipFill>
        <p:spPr bwMode="auto">
          <a:xfrm>
            <a:off x="3175" y="6524625"/>
            <a:ext cx="9902825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ca-ES" smtClean="0"/>
              <a:t>Clic para editar estilo título patrón</a:t>
            </a:r>
            <a:endParaRPr lang="en-US" altLang="ca-E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ca-ES" smtClean="0"/>
              <a:t>Haga clic para modificar el estilo de texto del patrón</a:t>
            </a:r>
          </a:p>
          <a:p>
            <a:pPr lvl="1"/>
            <a:r>
              <a:rPr lang="es-ES_tradnl" altLang="ca-ES" smtClean="0"/>
              <a:t>Segundo nivel</a:t>
            </a:r>
          </a:p>
          <a:p>
            <a:pPr lvl="2"/>
            <a:r>
              <a:rPr lang="es-ES_tradnl" altLang="ca-ES" smtClean="0"/>
              <a:t>Tercer nivel</a:t>
            </a:r>
          </a:p>
          <a:p>
            <a:pPr lvl="3"/>
            <a:r>
              <a:rPr lang="es-ES_tradnl" altLang="ca-ES" smtClean="0"/>
              <a:t>Cuarto nivel</a:t>
            </a:r>
          </a:p>
          <a:p>
            <a:pPr lvl="4"/>
            <a:r>
              <a:rPr lang="es-ES_tradnl" altLang="ca-ES" smtClean="0"/>
              <a:t>Quinto nivel</a:t>
            </a:r>
            <a:endParaRPr lang="en-US" altLang="ca-ES" smtClean="0"/>
          </a:p>
        </p:txBody>
      </p:sp>
      <p:sp>
        <p:nvSpPr>
          <p:cNvPr id="1030" name="Rectangle 29"/>
          <p:cNvSpPr>
            <a:spLocks noChangeArrowheads="1"/>
          </p:cNvSpPr>
          <p:nvPr userDrawn="1"/>
        </p:nvSpPr>
        <p:spPr bwMode="auto">
          <a:xfrm>
            <a:off x="9372600" y="65532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b"/>
          <a:lstStyle>
            <a:lvl1pPr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1pPr>
            <a:lvl2pPr marL="742950" indent="-28575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2pPr>
            <a:lvl3pPr marL="11430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3pPr>
            <a:lvl4pPr marL="16002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4pPr>
            <a:lvl5pPr marL="20574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345CED35-D7A2-4FC2-B390-B48DF92BD2CC}" type="slidenum">
              <a:rPr lang="es-ES" altLang="ca-ES" u="none" smtClean="0">
                <a:solidFill>
                  <a:srgbClr val="CC0000"/>
                </a:solidFill>
                <a:latin typeface="Arial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‹N°›</a:t>
            </a:fld>
            <a:endParaRPr lang="es-ES" altLang="ca-ES" b="0" u="none" dirty="0" smtClean="0">
              <a:solidFill>
                <a:schemeClr val="tx1"/>
              </a:solidFill>
            </a:endParaRPr>
          </a:p>
        </p:txBody>
      </p:sp>
      <p:pic>
        <p:nvPicPr>
          <p:cNvPr id="2" name="Picture 8" descr="_4_0DB69D1C0DB69834002B334EC1257E8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78435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C:\Users\dcasado\Desktop\Ivalua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85025" y="0"/>
            <a:ext cx="2720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  <p:sldLayoutId id="214748433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800" kern="1200">
          <a:solidFill>
            <a:srgbClr val="DA0015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-112" charset="0"/>
          <a:ea typeface="MS PGothic" pitchFamily="34" charset="-128"/>
          <a:cs typeface="ＭＳ Ｐゴシック" pitchFamily="-112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-112" charset="0"/>
          <a:ea typeface="MS PGothic" pitchFamily="34" charset="-128"/>
          <a:cs typeface="ＭＳ Ｐゴシック" pitchFamily="-112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-112" charset="0"/>
          <a:ea typeface="MS PGothic" pitchFamily="34" charset="-128"/>
          <a:cs typeface="ＭＳ Ｐゴシック" pitchFamily="-112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-112" charset="0"/>
          <a:ea typeface="MS PGothic" pitchFamily="34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5621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981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4" descr=" LINIA.jpg                                                      0008BA3EHD                             C3A6E8C1:"/>
          <p:cNvPicPr>
            <a:picLocks noChangeAspect="1" noChangeArrowheads="1"/>
          </p:cNvPicPr>
          <p:nvPr userDrawn="1"/>
        </p:nvPicPr>
        <p:blipFill>
          <a:blip r:embed="rId13" cstate="print">
            <a:lum bright="30000"/>
          </a:blip>
          <a:srcRect/>
          <a:stretch>
            <a:fillRect/>
          </a:stretch>
        </p:blipFill>
        <p:spPr bwMode="auto">
          <a:xfrm>
            <a:off x="3175" y="6524625"/>
            <a:ext cx="9902825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ca-ES" smtClean="0"/>
              <a:t>Clic para editar estilo título patrón</a:t>
            </a:r>
            <a:endParaRPr lang="en-US" altLang="ca-E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ca-ES" smtClean="0"/>
              <a:t>Haga clic para modificar el estilo de texto del patrón</a:t>
            </a:r>
          </a:p>
          <a:p>
            <a:pPr lvl="1"/>
            <a:r>
              <a:rPr lang="es-ES_tradnl" altLang="ca-ES" smtClean="0"/>
              <a:t>Segundo nivel</a:t>
            </a:r>
          </a:p>
          <a:p>
            <a:pPr lvl="2"/>
            <a:r>
              <a:rPr lang="es-ES_tradnl" altLang="ca-ES" smtClean="0"/>
              <a:t>Tercer nivel</a:t>
            </a:r>
          </a:p>
          <a:p>
            <a:pPr lvl="3"/>
            <a:r>
              <a:rPr lang="es-ES_tradnl" altLang="ca-ES" smtClean="0"/>
              <a:t>Cuarto nivel</a:t>
            </a:r>
          </a:p>
          <a:p>
            <a:pPr lvl="4"/>
            <a:r>
              <a:rPr lang="es-ES_tradnl" altLang="ca-ES" smtClean="0"/>
              <a:t>Quinto nivel</a:t>
            </a:r>
            <a:endParaRPr lang="en-US" altLang="ca-ES" smtClean="0"/>
          </a:p>
        </p:txBody>
      </p:sp>
      <p:sp>
        <p:nvSpPr>
          <p:cNvPr id="2054" name="Rectangle 29"/>
          <p:cNvSpPr>
            <a:spLocks noChangeArrowheads="1"/>
          </p:cNvSpPr>
          <p:nvPr userDrawn="1"/>
        </p:nvSpPr>
        <p:spPr bwMode="auto">
          <a:xfrm>
            <a:off x="9372600" y="65532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b"/>
          <a:lstStyle>
            <a:lvl1pPr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1pPr>
            <a:lvl2pPr marL="742950" indent="-28575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2pPr>
            <a:lvl3pPr marL="11430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3pPr>
            <a:lvl4pPr marL="16002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4pPr>
            <a:lvl5pPr marL="2057400" indent="-228600" eaLnBrk="0" hangingPunct="0"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 u="sng">
                <a:solidFill>
                  <a:srgbClr val="FFFFFF"/>
                </a:solidFill>
                <a:latin typeface="Helvetica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BD6BD7D7-6FFA-472E-8872-32AA1F6E64AF}" type="slidenum">
              <a:rPr lang="es-ES" altLang="ca-ES" u="none" smtClean="0">
                <a:solidFill>
                  <a:srgbClr val="CC0000"/>
                </a:solidFill>
                <a:latin typeface="Arial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‹N°›</a:t>
            </a:fld>
            <a:endParaRPr lang="es-ES" altLang="ca-ES" b="0" u="none" dirty="0" smtClean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34" charset="0"/>
          <a:ea typeface="MS PGothic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34" charset="0"/>
          <a:ea typeface="MS PGothic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34" charset="0"/>
          <a:ea typeface="MS PGothic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34" charset="0"/>
          <a:ea typeface="MS PGothic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800">
          <a:solidFill>
            <a:srgbClr val="DA0015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981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Helvetic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Helvetic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Helvetic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Helvetica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§"/>
        <a:defRPr sz="1600">
          <a:solidFill>
            <a:schemeClr val="tx1"/>
          </a:solidFill>
          <a:latin typeface="Arial" charset="0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 sz="1400">
          <a:solidFill>
            <a:schemeClr val="tx1"/>
          </a:solidFill>
          <a:latin typeface="Arial" charset="0"/>
        </a:defRPr>
      </a:lvl2pPr>
      <a:lvl3pPr marL="1081088" indent="-1666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Arial Unicode MS" pitchFamily="34" charset="-128"/>
        <a:buChar char="–"/>
        <a:defRPr sz="1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Arial Unicode MS" pitchFamily="34" charset="-128"/>
        <a:buChar char="‣"/>
        <a:defRPr sz="12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‧"/>
        <a:defRPr sz="12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‧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‧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‧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‧"/>
        <a:defRPr sz="12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png"/><Relationship Id="rId4" Type="http://schemas.openxmlformats.org/officeDocument/2006/relationships/slide" Target="sl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344488" y="765175"/>
            <a:ext cx="8959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0"/>
              </a:spcBef>
            </a:pPr>
            <a:endParaRPr lang="ca-ES" altLang="ca-ES" sz="3200" u="none" dirty="0">
              <a:solidFill>
                <a:srgbClr val="CC0000"/>
              </a:solidFill>
              <a:latin typeface="Helvetica Neue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</a:pPr>
            <a:endParaRPr lang="ca-ES" altLang="ca-ES" sz="3200" u="none" dirty="0">
              <a:solidFill>
                <a:srgbClr val="CC0000"/>
              </a:solidFill>
              <a:latin typeface="Helvetica Neue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ca-ES" altLang="ca-ES" sz="3200" u="none" dirty="0" smtClean="0">
                <a:solidFill>
                  <a:srgbClr val="CC0000"/>
                </a:solidFill>
                <a:latin typeface="Helvetica Neue" charset="0"/>
              </a:rPr>
              <a:t>L’expérimentation “Mobile” : mobiliser les jeunes NEET (ni employés ni en formation) en leur proposant une formation en téléphonie mobile </a:t>
            </a:r>
            <a:endParaRPr lang="ca-ES" altLang="ca-ES" sz="3200" u="none" dirty="0">
              <a:solidFill>
                <a:srgbClr val="CC0000"/>
              </a:solidFill>
              <a:latin typeface="Helvetica Neue" charset="0"/>
            </a:endParaRPr>
          </a:p>
          <a:p>
            <a:pPr>
              <a:lnSpc>
                <a:spcPct val="140000"/>
              </a:lnSpc>
              <a:spcBef>
                <a:spcPts val="600"/>
              </a:spcBef>
            </a:pPr>
            <a:endParaRPr lang="ca-ES" altLang="ca-ES" sz="2200" u="none" dirty="0" smtClean="0">
              <a:solidFill>
                <a:schemeClr val="tx1"/>
              </a:solidFill>
              <a:latin typeface="Helvetica Neue" charset="0"/>
            </a:endParaRP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ca-ES" altLang="ca-ES" sz="2200" u="none" dirty="0" smtClean="0">
                <a:solidFill>
                  <a:schemeClr val="tx1"/>
                </a:solidFill>
                <a:latin typeface="Helvetica Neue" charset="0"/>
              </a:rPr>
              <a:t>Jordi Sanz </a:t>
            </a:r>
            <a:r>
              <a:rPr lang="ca-ES" altLang="ca-ES" sz="2200" u="none" dirty="0">
                <a:solidFill>
                  <a:schemeClr val="tx1"/>
                </a:solidFill>
                <a:latin typeface="Helvetica Neue" charset="0"/>
              </a:rPr>
              <a:t>(Ivàlua)</a:t>
            </a: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ca-ES" altLang="ca-ES" sz="1800" b="0" u="none" dirty="0" smtClean="0">
                <a:solidFill>
                  <a:schemeClr val="tx1"/>
                </a:solidFill>
                <a:latin typeface="Helvetica Neue" charset="0"/>
              </a:rPr>
              <a:t>Barcelone, 4 novembre </a:t>
            </a:r>
            <a:r>
              <a:rPr lang="ca-ES" altLang="ca-ES" sz="1800" b="0" u="none" dirty="0">
                <a:solidFill>
                  <a:schemeClr val="tx1"/>
                </a:solidFill>
                <a:latin typeface="Helvetica Neue" charset="0"/>
              </a:rPr>
              <a:t>2015</a:t>
            </a:r>
          </a:p>
          <a:p>
            <a:pPr algn="l">
              <a:lnSpc>
                <a:spcPct val="140000"/>
              </a:lnSpc>
              <a:spcBef>
                <a:spcPct val="0"/>
              </a:spcBef>
            </a:pPr>
            <a:endParaRPr lang="ca-ES" altLang="ca-ES" sz="1600" b="0" u="none" dirty="0">
              <a:solidFill>
                <a:srgbClr val="CC0000"/>
              </a:solidFill>
              <a:latin typeface="Calibri" pitchFamily="34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</a:pPr>
            <a:endParaRPr lang="ca-ES" altLang="ca-ES" sz="1700" b="0" u="none" dirty="0">
              <a:solidFill>
                <a:srgbClr val="CC0000"/>
              </a:solidFill>
              <a:latin typeface="Helvetica Neue" charset="0"/>
            </a:endParaRPr>
          </a:p>
          <a:p>
            <a:pPr algn="just">
              <a:lnSpc>
                <a:spcPct val="140000"/>
              </a:lnSpc>
              <a:spcBef>
                <a:spcPct val="0"/>
              </a:spcBef>
            </a:pPr>
            <a:r>
              <a:rPr lang="ca-ES" altLang="ca-ES" u="none" dirty="0">
                <a:solidFill>
                  <a:schemeClr val="tx1"/>
                </a:solidFill>
              </a:rPr>
              <a:t/>
            </a:r>
            <a:br>
              <a:rPr lang="ca-ES" altLang="ca-ES" u="none" dirty="0">
                <a:solidFill>
                  <a:schemeClr val="tx1"/>
                </a:solidFill>
              </a:rPr>
            </a:br>
            <a:r>
              <a:rPr lang="ca-ES" altLang="ca-ES" u="none" dirty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4102" name="12 CuadroTexto"/>
          <p:cNvSpPr txBox="1">
            <a:spLocks noChangeArrowheads="1"/>
          </p:cNvSpPr>
          <p:nvPr/>
        </p:nvSpPr>
        <p:spPr bwMode="auto">
          <a:xfrm>
            <a:off x="6453198" y="5500702"/>
            <a:ext cx="2992437" cy="14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Avec le </a:t>
            </a:r>
            <a:r>
              <a:rPr lang="en-US" altLang="es-ES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soutien</a:t>
            </a:r>
            <a:r>
              <a:rPr lang="en-US" alt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financier de </a:t>
            </a:r>
            <a:r>
              <a:rPr lang="en-US" altLang="es-ES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l’Union</a:t>
            </a:r>
            <a:r>
              <a:rPr lang="en-US" altLang="es-E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s-ES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Européenne</a:t>
            </a:r>
            <a:endParaRPr lang="en-US" altLang="es-E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3" name="9 Imagen" descr="U:\DOP_Ocupacio\05_Programa Progress Mobilitzat (R)\WP1 Project launching\Logos\flag_yellow_l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2013" y="5907088"/>
            <a:ext cx="685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57" y="1857364"/>
            <a:ext cx="822522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/>
          </p:cNvSpPr>
          <p:nvPr/>
        </p:nvSpPr>
        <p:spPr bwMode="auto">
          <a:xfrm>
            <a:off x="452406" y="642918"/>
            <a:ext cx="750099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457200" eaLnBrk="0" hangingPunct="0">
              <a:lnSpc>
                <a:spcPct val="100000"/>
              </a:lnSpc>
              <a:spcBef>
                <a:spcPct val="0"/>
              </a:spcBef>
            </a:pPr>
            <a:r>
              <a:rPr lang="ca-ES" altLang="ca-ES" sz="3400" b="0" i="1" u="none" dirty="0" smtClean="0">
                <a:solidFill>
                  <a:srgbClr val="DA0015"/>
                </a:solidFill>
                <a:latin typeface="Calibri" pitchFamily="34" charset="0"/>
              </a:rPr>
              <a:t>Mobilitza’t-Mobile</a:t>
            </a:r>
            <a:r>
              <a:rPr lang="ca-ES" altLang="ca-ES" sz="3400" b="0" u="none" dirty="0" smtClean="0">
                <a:solidFill>
                  <a:srgbClr val="DA0015"/>
                </a:solidFill>
                <a:latin typeface="Calibri" pitchFamily="34" charset="0"/>
              </a:rPr>
              <a:t> a-t-il fonctionné?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9530" y="1285860"/>
            <a:ext cx="95964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ca-E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#2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Le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programme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accroît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les CDI à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moyen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terme</a:t>
            </a:r>
            <a:endParaRPr kumimoji="1" lang="ca-E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452406" y="642918"/>
            <a:ext cx="750099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457200" eaLnBrk="0" hangingPunct="0">
              <a:lnSpc>
                <a:spcPct val="100000"/>
              </a:lnSpc>
              <a:spcBef>
                <a:spcPct val="0"/>
              </a:spcBef>
            </a:pPr>
            <a:r>
              <a:rPr lang="ca-ES" altLang="ca-ES" sz="3400" b="0" i="1" u="none" dirty="0" smtClean="0">
                <a:solidFill>
                  <a:srgbClr val="DA0015"/>
                </a:solidFill>
                <a:latin typeface="Calibri" pitchFamily="34" charset="0"/>
              </a:rPr>
              <a:t>Mobilitza’t-Mobile</a:t>
            </a:r>
            <a:r>
              <a:rPr lang="ca-ES" altLang="ca-ES" sz="3400" b="0" u="none" dirty="0" smtClean="0">
                <a:solidFill>
                  <a:srgbClr val="DA0015"/>
                </a:solidFill>
                <a:latin typeface="Calibri" pitchFamily="34" charset="0"/>
              </a:rPr>
              <a:t> a-t-il fonctionné?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9530" y="1500174"/>
            <a:ext cx="9358378" cy="285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#3 Impact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positif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sur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les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contrats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demandant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un plus haut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niveau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d’éducation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kumimoji="1" lang="ca-ES" altLang="ca-ES" sz="32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#4 Pas d’impact 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en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termes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de retour à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l’éducation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reconnus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officiellement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 par le 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  <a:hlinkClick r:id="rId2" action="ppaction://hlinksldjump"/>
              </a:rPr>
              <a:t>Bureau de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  <a:hlinkClick r:id="rId2" action="ppaction://hlinksldjump"/>
              </a:rPr>
              <a:t>l’éducation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mais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ce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sont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des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résultats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3200" b="0" u="none" dirty="0" err="1" smtClean="0">
                <a:solidFill>
                  <a:srgbClr val="000000"/>
                </a:solidFill>
                <a:latin typeface="Calibri" pitchFamily="34" charset="0"/>
              </a:rPr>
              <a:t>préliminaires</a:t>
            </a:r>
            <a:r>
              <a:rPr kumimoji="1" lang="en-U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kumimoji="1" lang="ca-ES" altLang="ca-ES" sz="3200" b="0" u="none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166654" y="642918"/>
            <a:ext cx="9501254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</a:pPr>
            <a:r>
              <a:rPr lang="ca-ES" altLang="ca-ES" sz="3000" b="0" u="none" dirty="0" smtClean="0">
                <a:solidFill>
                  <a:srgbClr val="DA0015"/>
                </a:solidFill>
                <a:latin typeface="Calibri" pitchFamily="34" charset="0"/>
              </a:rPr>
              <a:t>Pourquoi et comment </a:t>
            </a:r>
            <a:r>
              <a:rPr lang="ca-ES" altLang="ca-ES" sz="3000" b="0" i="1" u="none" dirty="0" smtClean="0">
                <a:solidFill>
                  <a:srgbClr val="DA0015"/>
                </a:solidFill>
                <a:latin typeface="Calibri" pitchFamily="34" charset="0"/>
              </a:rPr>
              <a:t>Mobilitza’t-Mobile </a:t>
            </a:r>
            <a:r>
              <a:rPr lang="ca-ES" altLang="ca-ES" sz="3000" b="0" u="none" dirty="0" smtClean="0">
                <a:solidFill>
                  <a:srgbClr val="DA0015"/>
                </a:solidFill>
                <a:latin typeface="Calibri" pitchFamily="34" charset="0"/>
              </a:rPr>
              <a:t>a-t-il fonctionné?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9530" y="1500174"/>
            <a:ext cx="9109106" cy="448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3063" indent="-373063" algn="just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ca-E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#1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Très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haut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degré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d’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hétérogénéïté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des participants en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termes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de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capacités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comme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de situations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personnelles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kumimoji="1" lang="ca-E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just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ca-E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#2 Le 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taux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d’abandon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de </a:t>
            </a:r>
            <a:r>
              <a:rPr kumimoji="1" lang="en-US" altLang="ca-ES" sz="2800" b="0" i="1" u="none" dirty="0" err="1" smtClean="0">
                <a:solidFill>
                  <a:srgbClr val="000000"/>
                </a:solidFill>
                <a:latin typeface="Calibri" pitchFamily="34" charset="0"/>
              </a:rPr>
              <a:t>Mobilitza't</a:t>
            </a:r>
            <a:r>
              <a:rPr kumimoji="1" lang="en-US" altLang="ca-ES" sz="2800" b="0" i="1" u="none" dirty="0" smtClean="0">
                <a:solidFill>
                  <a:srgbClr val="000000"/>
                </a:solidFill>
                <a:latin typeface="Calibri" pitchFamily="34" charset="0"/>
              </a:rPr>
              <a:t>-Mobile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a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été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assez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élevé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(57.76%), en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particulier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pour la première vague (64.41%). Les raisons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principales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en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étaient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le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manque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de motivation (32.8%) et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liées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à la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recherche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d’emploi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(16.4%).</a:t>
            </a:r>
          </a:p>
          <a:p>
            <a:pPr marL="373063" indent="-373063" algn="just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#3 La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présence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d’un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profil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dominant de participant avec un haut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degré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de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problèmes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sociaux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a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exigé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un certain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nombre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d’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activités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 ‘de compensation’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. </a:t>
            </a:r>
            <a:endParaRPr kumimoji="1" lang="ca-E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238092" y="642918"/>
            <a:ext cx="9429816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457200" eaLnBrk="0" hangingPunct="0">
              <a:lnSpc>
                <a:spcPct val="100000"/>
              </a:lnSpc>
              <a:spcBef>
                <a:spcPct val="0"/>
              </a:spcBef>
            </a:pPr>
            <a:r>
              <a:rPr lang="ca-ES" altLang="ca-ES" sz="3000" b="0" u="none" dirty="0" smtClean="0">
                <a:solidFill>
                  <a:srgbClr val="DA0015"/>
                </a:solidFill>
                <a:latin typeface="Calibri" pitchFamily="34" charset="0"/>
              </a:rPr>
              <a:t>Pourquoi et comment </a:t>
            </a:r>
            <a:r>
              <a:rPr lang="ca-ES" altLang="ca-ES" sz="3000" b="0" i="1" u="none" dirty="0" smtClean="0">
                <a:solidFill>
                  <a:srgbClr val="DA0015"/>
                </a:solidFill>
                <a:latin typeface="Calibri" pitchFamily="34" charset="0"/>
              </a:rPr>
              <a:t>Mobilitza’t-Mobile </a:t>
            </a:r>
            <a:r>
              <a:rPr lang="ca-ES" altLang="ca-ES" sz="3000" b="0" u="none" dirty="0" smtClean="0">
                <a:solidFill>
                  <a:srgbClr val="DA0015"/>
                </a:solidFill>
                <a:latin typeface="Calibri" pitchFamily="34" charset="0"/>
              </a:rPr>
              <a:t>a-t-il fonctionné?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9530" y="1285860"/>
            <a:ext cx="910910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3063" indent="-373063" algn="just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ca-E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#4 La formation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a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été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très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appréciée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par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tous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les participants en raison de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sa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dimension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‘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pratique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’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. </a:t>
            </a:r>
          </a:p>
          <a:p>
            <a:pPr marL="373063" indent="-373063" algn="just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endParaRPr kumimoji="1" lang="en-U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just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endParaRPr kumimoji="1" lang="en-U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just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endParaRPr kumimoji="1" lang="en-US" altLang="ca-ES" sz="2800" b="0" u="none" dirty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just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	</a:t>
            </a:r>
          </a:p>
          <a:p>
            <a:pPr marL="373063" indent="-373063" algn="just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Cependant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, les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enseignants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ont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dû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baisser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 le 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niveau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des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contenus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pour conserver la motivation des participants.</a:t>
            </a:r>
            <a:endParaRPr kumimoji="1" lang="ca-E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Crida rectangular arrodonida 3"/>
          <p:cNvSpPr/>
          <p:nvPr/>
        </p:nvSpPr>
        <p:spPr>
          <a:xfrm>
            <a:off x="554632" y="2492896"/>
            <a:ext cx="8642100" cy="1944216"/>
          </a:xfrm>
          <a:prstGeom prst="wedgeRoundRectCallout">
            <a:avLst>
              <a:gd name="adj1" fmla="val -11827"/>
              <a:gd name="adj2" fmla="val 73212"/>
              <a:gd name="adj3" fmla="val 16667"/>
            </a:avLst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000" b="0" u="none" dirty="0" smtClean="0">
                <a:solidFill>
                  <a:schemeClr val="tx1"/>
                </a:solidFill>
              </a:rPr>
              <a:t>Et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ensuite</a:t>
            </a:r>
            <a:r>
              <a:rPr lang="en-US" sz="2000" b="0" u="none" dirty="0" smtClean="0">
                <a:solidFill>
                  <a:schemeClr val="tx1"/>
                </a:solidFill>
              </a:rPr>
              <a:t>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autre</a:t>
            </a:r>
            <a:r>
              <a:rPr lang="en-US" sz="2000" b="0" u="none" dirty="0" smtClean="0">
                <a:solidFill>
                  <a:schemeClr val="tx1"/>
                </a:solidFill>
              </a:rPr>
              <a:t> chose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que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j’ai</a:t>
            </a:r>
            <a:r>
              <a:rPr lang="en-US" sz="2000" b="0" u="none" dirty="0" smtClean="0">
                <a:solidFill>
                  <a:schemeClr val="tx1"/>
                </a:solidFill>
              </a:rPr>
              <a:t> vu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ces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jours-ci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c’est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leurs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yeux</a:t>
            </a:r>
            <a:r>
              <a:rPr lang="en-US" sz="2000" b="0" u="none" dirty="0" smtClean="0">
                <a:solidFill>
                  <a:schemeClr val="tx1"/>
                </a:solidFill>
              </a:rPr>
              <a:t> qui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s’éclairaient</a:t>
            </a:r>
            <a:r>
              <a:rPr lang="en-US" sz="2000" b="0" u="none" dirty="0" smtClean="0">
                <a:solidFill>
                  <a:schemeClr val="tx1"/>
                </a:solidFill>
              </a:rPr>
              <a:t>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quand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ont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eu</a:t>
            </a:r>
            <a:r>
              <a:rPr lang="en-US" sz="2000" b="0" u="none" dirty="0" smtClean="0">
                <a:solidFill>
                  <a:schemeClr val="tx1"/>
                </a:solidFill>
              </a:rPr>
              <a:t> fait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leur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projet</a:t>
            </a:r>
            <a:r>
              <a:rPr lang="en-US" sz="2000" b="0" u="none" dirty="0" smtClean="0">
                <a:solidFill>
                  <a:schemeClr val="tx1"/>
                </a:solidFill>
              </a:rPr>
              <a:t>.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Ceux</a:t>
            </a:r>
            <a:r>
              <a:rPr lang="en-US" sz="2000" b="0" u="none" dirty="0" smtClean="0">
                <a:solidFill>
                  <a:schemeClr val="tx1"/>
                </a:solidFill>
              </a:rPr>
              <a:t> de la première session, qui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ont</a:t>
            </a:r>
            <a:r>
              <a:rPr lang="en-US" sz="2000" b="0" u="none" dirty="0" smtClean="0">
                <a:solidFill>
                  <a:schemeClr val="tx1"/>
                </a:solidFill>
              </a:rPr>
              <a:t> déjà fait le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projet</a:t>
            </a:r>
            <a:r>
              <a:rPr lang="en-US" sz="2000" b="0" u="none" dirty="0" smtClean="0">
                <a:solidFill>
                  <a:schemeClr val="tx1"/>
                </a:solidFill>
              </a:rPr>
              <a:t>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vous</a:t>
            </a:r>
            <a:r>
              <a:rPr lang="en-US" sz="2000" b="0" u="none" dirty="0" smtClean="0">
                <a:solidFill>
                  <a:schemeClr val="tx1"/>
                </a:solidFill>
              </a:rPr>
              <a:t> le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montrent</a:t>
            </a:r>
            <a:r>
              <a:rPr lang="en-US" sz="2000" b="0" u="none" dirty="0" smtClean="0">
                <a:solidFill>
                  <a:schemeClr val="tx1"/>
                </a:solidFill>
              </a:rPr>
              <a:t>, et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vous</a:t>
            </a:r>
            <a:r>
              <a:rPr lang="en-US" sz="2000" b="0" u="none" dirty="0" smtClean="0">
                <a:solidFill>
                  <a:schemeClr val="tx1"/>
                </a:solidFill>
              </a:rPr>
              <a:t> le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montrent</a:t>
            </a:r>
            <a:r>
              <a:rPr lang="en-US" sz="2000" b="0" u="none" dirty="0" smtClean="0">
                <a:solidFill>
                  <a:schemeClr val="tx1"/>
                </a:solidFill>
              </a:rPr>
              <a:t> avec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fierté</a:t>
            </a:r>
            <a:r>
              <a:rPr lang="en-US" sz="2000" b="0" u="none" dirty="0" smtClean="0">
                <a:solidFill>
                  <a:schemeClr val="tx1"/>
                </a:solidFill>
              </a:rPr>
              <a:t> !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Parce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que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bien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sur</a:t>
            </a:r>
            <a:r>
              <a:rPr lang="en-US" sz="2000" b="0" u="none" dirty="0" smtClean="0">
                <a:solidFill>
                  <a:schemeClr val="tx1"/>
                </a:solidFill>
              </a:rPr>
              <a:t>, eh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bien</a:t>
            </a:r>
            <a:r>
              <a:rPr lang="en-US" sz="2000" b="0" u="none" dirty="0" smtClean="0">
                <a:solidFill>
                  <a:schemeClr val="tx1"/>
                </a:solidFill>
              </a:rPr>
              <a:t>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ont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créé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une</a:t>
            </a:r>
            <a:r>
              <a:rPr lang="en-US" sz="2000" b="0" u="none" dirty="0" smtClean="0">
                <a:solidFill>
                  <a:schemeClr val="tx1"/>
                </a:solidFill>
              </a:rPr>
              <a:t> application ! (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Enseignant</a:t>
            </a:r>
            <a:r>
              <a:rPr lang="en-US" sz="2000" b="0" u="none" dirty="0" smtClean="0">
                <a:solidFill>
                  <a:schemeClr val="tx1"/>
                </a:solidFill>
              </a:rPr>
              <a:t>)</a:t>
            </a:r>
            <a:endParaRPr lang="ca-ES" sz="2000" b="0" u="none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2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238092" y="642918"/>
            <a:ext cx="9429816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</a:pPr>
            <a:r>
              <a:rPr lang="ca-ES" altLang="ca-ES" sz="3000" b="0" u="none" dirty="0" smtClean="0">
                <a:solidFill>
                  <a:srgbClr val="DA0015"/>
                </a:solidFill>
                <a:latin typeface="Calibri" pitchFamily="34" charset="0"/>
              </a:rPr>
              <a:t>Pourquoi et comment </a:t>
            </a:r>
            <a:r>
              <a:rPr lang="ca-ES" altLang="ca-ES" sz="3000" b="0" i="1" u="none" dirty="0" smtClean="0">
                <a:solidFill>
                  <a:srgbClr val="DA0015"/>
                </a:solidFill>
                <a:latin typeface="Calibri" pitchFamily="34" charset="0"/>
              </a:rPr>
              <a:t>Mobilitza’t-Mobile </a:t>
            </a:r>
            <a:r>
              <a:rPr lang="ca-ES" altLang="ca-ES" sz="3000" b="0" u="none" dirty="0" smtClean="0">
                <a:solidFill>
                  <a:srgbClr val="DA0015"/>
                </a:solidFill>
                <a:latin typeface="Calibri" pitchFamily="34" charset="0"/>
              </a:rPr>
              <a:t>a-t-il fonctionné?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9530" y="1285860"/>
            <a:ext cx="910910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ca-E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#5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Le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soutien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professionnel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a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été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décrit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comme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extrêmement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positif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pour les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jeunes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manquant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de motivation. </a:t>
            </a: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endParaRPr kumimoji="1" lang="en-US" altLang="ca-ES" sz="2800" b="0" u="none" dirty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endParaRPr kumimoji="1" lang="en-U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en-US" altLang="ca-ES" sz="2800" b="0" u="none" dirty="0">
                <a:solidFill>
                  <a:srgbClr val="000000"/>
                </a:solidFill>
                <a:latin typeface="Calibri" pitchFamily="34" charset="0"/>
              </a:rPr>
              <a:t>	</a:t>
            </a:r>
            <a:endParaRPr kumimoji="1" lang="en-U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endParaRPr kumimoji="1" lang="en-US" altLang="ca-ES" sz="2800" b="0" u="none" dirty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en-US" altLang="ca-ES" sz="2800" b="0" u="none" dirty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Cependant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, la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gestion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au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cas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par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cas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était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limitée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au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soutien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personnel et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psychologique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et se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concentrait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sur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les 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compétences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préalables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 à 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l’emploi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Crida rectangular arrodonida 8"/>
          <p:cNvSpPr/>
          <p:nvPr/>
        </p:nvSpPr>
        <p:spPr>
          <a:xfrm>
            <a:off x="488504" y="2348880"/>
            <a:ext cx="8930132" cy="2437442"/>
          </a:xfrm>
          <a:prstGeom prst="wedgeRoundRectCallout">
            <a:avLst>
              <a:gd name="adj1" fmla="val -11038"/>
              <a:gd name="adj2" fmla="val 62889"/>
              <a:gd name="adj3" fmla="val 16667"/>
            </a:avLst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000" b="0" u="none" dirty="0" smtClean="0">
                <a:solidFill>
                  <a:schemeClr val="tx1"/>
                </a:solidFill>
              </a:rPr>
              <a:t>Je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crois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que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l’idée</a:t>
            </a:r>
            <a:r>
              <a:rPr lang="en-US" sz="2000" b="0" u="none" dirty="0" smtClean="0">
                <a:solidFill>
                  <a:schemeClr val="tx1"/>
                </a:solidFill>
              </a:rPr>
              <a:t> de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rester</a:t>
            </a:r>
            <a:r>
              <a:rPr lang="en-US" sz="2000" b="0" u="none" dirty="0" smtClean="0">
                <a:solidFill>
                  <a:schemeClr val="tx1"/>
                </a:solidFill>
              </a:rPr>
              <a:t> en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soutien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est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très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importante</a:t>
            </a:r>
            <a:r>
              <a:rPr lang="en-US" sz="2000" b="0" u="none" dirty="0" smtClean="0">
                <a:solidFill>
                  <a:schemeClr val="tx1"/>
                </a:solidFill>
              </a:rPr>
              <a:t>, de ne pas les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laisser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dans</a:t>
            </a:r>
            <a:r>
              <a:rPr lang="en-US" sz="2000" b="0" u="none" dirty="0" smtClean="0">
                <a:solidFill>
                  <a:schemeClr val="tx1"/>
                </a:solidFill>
              </a:rPr>
              <a:t> la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classe</a:t>
            </a:r>
            <a:r>
              <a:rPr lang="en-US" sz="2000" b="0" u="none" dirty="0" smtClean="0">
                <a:solidFill>
                  <a:schemeClr val="tx1"/>
                </a:solidFill>
              </a:rPr>
              <a:t> en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disant</a:t>
            </a:r>
            <a:r>
              <a:rPr lang="en-US" sz="2000" b="0" u="none" dirty="0" smtClean="0">
                <a:solidFill>
                  <a:schemeClr val="tx1"/>
                </a:solidFill>
              </a:rPr>
              <a:t>  </a:t>
            </a:r>
            <a:r>
              <a:rPr lang="en-US" sz="2000" b="0" u="none" dirty="0" smtClean="0">
                <a:solidFill>
                  <a:schemeClr val="tx1"/>
                </a:solidFill>
              </a:rPr>
              <a:t>“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C’est</a:t>
            </a:r>
            <a:r>
              <a:rPr lang="en-US" sz="2000" b="0" u="none" dirty="0" smtClean="0">
                <a:solidFill>
                  <a:schemeClr val="tx1"/>
                </a:solidFill>
              </a:rPr>
              <a:t> tout !”. </a:t>
            </a:r>
            <a:r>
              <a:rPr lang="en-US" sz="2000" b="0" u="none" dirty="0" smtClean="0">
                <a:solidFill>
                  <a:schemeClr val="tx1"/>
                </a:solidFill>
              </a:rPr>
              <a:t>Et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puis</a:t>
            </a:r>
            <a:r>
              <a:rPr lang="en-US" sz="2000" b="0" u="none" dirty="0" smtClean="0">
                <a:solidFill>
                  <a:schemeClr val="tx1"/>
                </a:solidFill>
              </a:rPr>
              <a:t>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d’une</a:t>
            </a:r>
            <a:r>
              <a:rPr lang="en-US" sz="2000" b="0" u="none" dirty="0" smtClean="0">
                <a:solidFill>
                  <a:schemeClr val="tx1"/>
                </a:solidFill>
              </a:rPr>
              <a:t> part, </a:t>
            </a:r>
            <a:r>
              <a:rPr lang="en-US" sz="2000" b="0" u="none" dirty="0" smtClean="0">
                <a:solidFill>
                  <a:schemeClr val="tx1"/>
                </a:solidFill>
              </a:rPr>
              <a:t>le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thème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est</a:t>
            </a:r>
            <a:r>
              <a:rPr lang="en-US" sz="2000" b="0" u="none" dirty="0" smtClean="0">
                <a:solidFill>
                  <a:schemeClr val="tx1"/>
                </a:solidFill>
              </a:rPr>
              <a:t> 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bien</a:t>
            </a:r>
            <a:r>
              <a:rPr lang="en-US" sz="2000" b="0" u="none" dirty="0" smtClean="0">
                <a:solidFill>
                  <a:schemeClr val="tx1"/>
                </a:solidFill>
              </a:rPr>
              <a:t> plus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concret</a:t>
            </a:r>
            <a:r>
              <a:rPr lang="en-US" sz="2000" b="0" u="none" dirty="0" smtClean="0">
                <a:solidFill>
                  <a:schemeClr val="tx1"/>
                </a:solidFill>
              </a:rPr>
              <a:t> (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sont</a:t>
            </a:r>
            <a:r>
              <a:rPr lang="en-US" sz="2000" b="0" u="none" dirty="0" smtClean="0">
                <a:solidFill>
                  <a:schemeClr val="tx1"/>
                </a:solidFill>
              </a:rPr>
              <a:t> déjà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devant</a:t>
            </a:r>
            <a:r>
              <a:rPr lang="en-US" sz="2000" b="0" u="none" dirty="0" smtClean="0">
                <a:solidFill>
                  <a:schemeClr val="tx1"/>
                </a:solidFill>
              </a:rPr>
              <a:t> un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ordinateur</a:t>
            </a:r>
            <a:r>
              <a:rPr lang="en-US" sz="2000" b="0" u="none" dirty="0" smtClean="0">
                <a:solidFill>
                  <a:schemeClr val="tx1"/>
                </a:solidFill>
              </a:rPr>
              <a:t>) et de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l’autre</a:t>
            </a:r>
            <a:r>
              <a:rPr lang="en-US" sz="2000" b="0" u="none" dirty="0" smtClean="0">
                <a:solidFill>
                  <a:schemeClr val="tx1"/>
                </a:solidFill>
              </a:rPr>
              <a:t>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</a:t>
            </a:r>
            <a:r>
              <a:rPr lang="en-US" sz="2000" b="0" u="none" dirty="0" smtClean="0">
                <a:solidFill>
                  <a:schemeClr val="tx1"/>
                </a:solidFill>
              </a:rPr>
              <a:t> y a un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suivi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très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complet</a:t>
            </a:r>
            <a:r>
              <a:rPr lang="en-US" sz="2000" b="0" u="none" dirty="0" smtClean="0">
                <a:solidFill>
                  <a:schemeClr val="tx1"/>
                </a:solidFill>
              </a:rPr>
              <a:t>, le fait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que</a:t>
            </a:r>
            <a:r>
              <a:rPr lang="en-US" sz="2000" b="0" u="none" dirty="0" smtClean="0">
                <a:solidFill>
                  <a:schemeClr val="tx1"/>
                </a:solidFill>
              </a:rPr>
              <a:t> beaucoup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d’entre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eux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vous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demandent</a:t>
            </a:r>
            <a:r>
              <a:rPr lang="en-US" sz="2000" b="0" u="none" dirty="0" smtClean="0">
                <a:solidFill>
                  <a:schemeClr val="tx1"/>
                </a:solidFill>
              </a:rPr>
              <a:t> de (faire respecter) la discipline ! Il y a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une</a:t>
            </a:r>
            <a:r>
              <a:rPr lang="en-US" sz="2000" b="0" u="none" dirty="0" smtClean="0">
                <a:solidFill>
                  <a:schemeClr val="tx1"/>
                </a:solidFill>
              </a:rPr>
              <a:t> petite contradiction</a:t>
            </a:r>
            <a:r>
              <a:rPr lang="en-US" sz="2000" b="0" u="none" dirty="0" smtClean="0">
                <a:solidFill>
                  <a:schemeClr val="tx1"/>
                </a:solidFill>
              </a:rPr>
              <a:t>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ne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veulent</a:t>
            </a:r>
            <a:r>
              <a:rPr lang="en-US" sz="2000" b="0" u="none" dirty="0" smtClean="0">
                <a:solidFill>
                  <a:schemeClr val="tx1"/>
                </a:solidFill>
              </a:rPr>
              <a:t> pas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qu’on</a:t>
            </a:r>
            <a:r>
              <a:rPr lang="en-US" sz="2000" b="0" u="none" dirty="0" smtClean="0">
                <a:solidFill>
                  <a:schemeClr val="tx1"/>
                </a:solidFill>
              </a:rPr>
              <a:t> les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laisse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dans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une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salle</a:t>
            </a:r>
            <a:r>
              <a:rPr lang="en-US" sz="2000" b="0" u="none" dirty="0" smtClean="0">
                <a:solidFill>
                  <a:schemeClr val="tx1"/>
                </a:solidFill>
              </a:rPr>
              <a:t> de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classe</a:t>
            </a:r>
            <a:r>
              <a:rPr lang="en-US" sz="2000" b="0" u="none" dirty="0" smtClean="0">
                <a:solidFill>
                  <a:schemeClr val="tx1"/>
                </a:solidFill>
              </a:rPr>
              <a:t>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mais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veulent</a:t>
            </a:r>
            <a:r>
              <a:rPr lang="en-US" sz="2000" b="0" u="none" dirty="0" smtClean="0">
                <a:solidFill>
                  <a:schemeClr val="tx1"/>
                </a:solidFill>
              </a:rPr>
              <a:t> de la discipline ! Je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pense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que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l’accompagnement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est</a:t>
            </a:r>
            <a:r>
              <a:rPr lang="en-US" sz="2000" b="0" u="none" dirty="0" smtClean="0">
                <a:solidFill>
                  <a:schemeClr val="tx1"/>
                </a:solidFill>
              </a:rPr>
              <a:t> la clef </a:t>
            </a:r>
            <a:r>
              <a:rPr lang="en-US" sz="2000" b="0" u="none" dirty="0" smtClean="0">
                <a:solidFill>
                  <a:schemeClr val="tx1"/>
                </a:solidFill>
              </a:rPr>
              <a:t>du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succès</a:t>
            </a:r>
            <a:r>
              <a:rPr lang="en-US" sz="2000" b="0" u="none" dirty="0" smtClean="0">
                <a:solidFill>
                  <a:schemeClr val="tx1"/>
                </a:solidFill>
              </a:rPr>
              <a:t>.</a:t>
            </a:r>
            <a:r>
              <a:rPr lang="en-US" sz="2000" b="0" u="none" dirty="0" smtClean="0">
                <a:solidFill>
                  <a:schemeClr val="tx1"/>
                </a:solidFill>
              </a:rPr>
              <a:t/>
            </a:r>
            <a:br>
              <a:rPr lang="en-US" sz="2000" b="0" u="none" dirty="0" smtClean="0">
                <a:solidFill>
                  <a:schemeClr val="tx1"/>
                </a:solidFill>
              </a:rPr>
            </a:br>
            <a:r>
              <a:rPr lang="en-US" sz="2000" b="0" u="none" dirty="0" smtClean="0">
                <a:solidFill>
                  <a:schemeClr val="tx1"/>
                </a:solidFill>
              </a:rPr>
              <a:t>(un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tuteur</a:t>
            </a:r>
            <a:r>
              <a:rPr lang="en-US" sz="2000" b="0" u="none" dirty="0" smtClean="0">
                <a:solidFill>
                  <a:schemeClr val="tx1"/>
                </a:solidFill>
              </a:rPr>
              <a:t>)</a:t>
            </a:r>
            <a:endParaRPr lang="en-US" sz="2000" b="0" u="non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238092" y="642918"/>
            <a:ext cx="9429816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</a:pPr>
            <a:r>
              <a:rPr lang="ca-ES" altLang="ca-ES" sz="3000" b="0" u="none" dirty="0" smtClean="0">
                <a:solidFill>
                  <a:srgbClr val="DA0015"/>
                </a:solidFill>
                <a:latin typeface="Calibri" pitchFamily="34" charset="0"/>
              </a:rPr>
              <a:t>Pourquoi et comment </a:t>
            </a:r>
            <a:r>
              <a:rPr lang="ca-ES" altLang="ca-ES" sz="3000" b="0" i="1" u="none" dirty="0" smtClean="0">
                <a:solidFill>
                  <a:srgbClr val="DA0015"/>
                </a:solidFill>
                <a:latin typeface="Calibri" pitchFamily="34" charset="0"/>
              </a:rPr>
              <a:t>Mobilitza’t-Mobile </a:t>
            </a:r>
            <a:r>
              <a:rPr lang="ca-ES" altLang="ca-ES" sz="3000" b="0" u="none" dirty="0" smtClean="0">
                <a:solidFill>
                  <a:srgbClr val="DA0015"/>
                </a:solidFill>
                <a:latin typeface="Calibri" pitchFamily="34" charset="0"/>
              </a:rPr>
              <a:t>a-t-il fonctionné?</a:t>
            </a:r>
            <a:endParaRPr lang="ca-ES" altLang="ca-ES" sz="3000" b="0" u="none" dirty="0" smtClean="0">
              <a:solidFill>
                <a:srgbClr val="DA0015"/>
              </a:solidFill>
              <a:latin typeface="Calibri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9530" y="1285860"/>
            <a:ext cx="910910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3063" indent="-373063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#6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La simulation de situation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professionnelle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était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incluse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pour 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changer la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motivation 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des participants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. </a:t>
            </a:r>
            <a:endParaRPr kumimoji="1" lang="en-U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endParaRPr kumimoji="1" lang="en-US" altLang="ca-ES" sz="2800" b="0" u="none" dirty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endParaRPr kumimoji="1" lang="en-U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endParaRPr kumimoji="1" lang="en-US" altLang="ca-ES" sz="2800" b="0" u="none" dirty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endParaRPr kumimoji="1" lang="en-U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en-US" altLang="ca-ES" sz="2800" b="0" u="none" dirty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Cependant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seulement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un 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nombre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C00000"/>
                </a:solidFill>
                <a:latin typeface="Calibri" pitchFamily="34" charset="0"/>
              </a:rPr>
              <a:t>limité</a:t>
            </a:r>
            <a:r>
              <a:rPr kumimoji="1" lang="en-US" altLang="ca-ES" sz="2800" b="0" u="none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de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participants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a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réussi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à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terminer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le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projet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et à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concevoir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une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appli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mobile. </a:t>
            </a:r>
            <a:endParaRPr kumimoji="1" lang="ca-E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Crida rectangular arrodonida 8"/>
          <p:cNvSpPr/>
          <p:nvPr/>
        </p:nvSpPr>
        <p:spPr>
          <a:xfrm>
            <a:off x="776536" y="2492896"/>
            <a:ext cx="8642100" cy="2088232"/>
          </a:xfrm>
          <a:prstGeom prst="wedgeRoundRectCallout">
            <a:avLst>
              <a:gd name="adj1" fmla="val -14196"/>
              <a:gd name="adj2" fmla="val 71251"/>
              <a:gd name="adj3" fmla="val 16667"/>
            </a:avLst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000" b="0" u="none" dirty="0" smtClean="0">
                <a:solidFill>
                  <a:schemeClr val="tx1"/>
                </a:solidFill>
              </a:rPr>
              <a:t>Et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[les participants</a:t>
            </a:r>
            <a:r>
              <a:rPr lang="en-US" sz="2000" b="0" u="none" dirty="0" smtClean="0">
                <a:solidFill>
                  <a:schemeClr val="tx1"/>
                </a:solidFill>
              </a:rPr>
              <a:t>]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manipulent</a:t>
            </a:r>
            <a:r>
              <a:rPr lang="en-US" sz="2000" b="0" u="none" dirty="0" smtClean="0">
                <a:solidFill>
                  <a:schemeClr val="tx1"/>
                </a:solidFill>
              </a:rPr>
              <a:t> [le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téléphone</a:t>
            </a:r>
            <a:r>
              <a:rPr lang="en-US" sz="2000" b="0" u="none" dirty="0" smtClean="0">
                <a:solidFill>
                  <a:schemeClr val="tx1"/>
                </a:solidFill>
              </a:rPr>
              <a:t>],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l’ont</a:t>
            </a:r>
            <a:r>
              <a:rPr lang="en-US" sz="2000" b="0" u="none" dirty="0" smtClean="0">
                <a:solidFill>
                  <a:schemeClr val="tx1"/>
                </a:solidFill>
              </a:rPr>
              <a:t> fait,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vont</a:t>
            </a:r>
            <a:r>
              <a:rPr lang="en-US" sz="2000" b="0" u="none" dirty="0" smtClean="0">
                <a:solidFill>
                  <a:schemeClr val="tx1"/>
                </a:solidFill>
              </a:rPr>
              <a:t> à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l’écran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suivant</a:t>
            </a:r>
            <a:r>
              <a:rPr lang="en-US" sz="2000" b="0" u="none" dirty="0" smtClean="0">
                <a:solidFill>
                  <a:schemeClr val="tx1"/>
                </a:solidFill>
              </a:rPr>
              <a:t>, et [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vous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expliquent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que</a:t>
            </a:r>
            <a:r>
              <a:rPr lang="en-US" sz="2000" b="0" u="none" dirty="0" smtClean="0">
                <a:solidFill>
                  <a:schemeClr val="tx1"/>
                </a:solidFill>
              </a:rPr>
              <a:t>] “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ça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vous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amène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ici</a:t>
            </a:r>
            <a:r>
              <a:rPr lang="en-US" sz="2000" b="0" u="none" dirty="0" smtClean="0">
                <a:solidFill>
                  <a:schemeClr val="tx1"/>
                </a:solidFill>
              </a:rPr>
              <a:t>” et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vous</a:t>
            </a:r>
            <a:r>
              <a:rPr lang="en-US" sz="2000" b="0" u="none" dirty="0" smtClean="0">
                <a:solidFill>
                  <a:schemeClr val="tx1"/>
                </a:solidFill>
              </a:rPr>
              <a:t> le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montrent</a:t>
            </a:r>
            <a:r>
              <a:rPr lang="en-US" sz="2000" b="0" u="none" dirty="0" smtClean="0">
                <a:solidFill>
                  <a:schemeClr val="tx1"/>
                </a:solidFill>
              </a:rPr>
              <a:t> et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sont</a:t>
            </a:r>
            <a:r>
              <a:rPr lang="en-US" sz="2000" b="0" u="none" dirty="0" smtClean="0">
                <a:solidFill>
                  <a:schemeClr val="tx1"/>
                </a:solidFill>
              </a:rPr>
              <a:t>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ils</a:t>
            </a:r>
            <a:r>
              <a:rPr lang="en-US" sz="2000" b="0" u="none" dirty="0" smtClean="0">
                <a:solidFill>
                  <a:schemeClr val="tx1"/>
                </a:solidFill>
              </a:rPr>
              <a:t> se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sentent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fiers</a:t>
            </a:r>
            <a:r>
              <a:rPr lang="en-US" sz="2000" b="0" u="none" dirty="0" smtClean="0">
                <a:solidFill>
                  <a:schemeClr val="tx1"/>
                </a:solidFill>
              </a:rPr>
              <a:t> ! Et je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crois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que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ça</a:t>
            </a:r>
            <a:r>
              <a:rPr lang="en-US" sz="2000" b="0" u="none" dirty="0" smtClean="0">
                <a:solidFill>
                  <a:schemeClr val="tx1"/>
                </a:solidFill>
              </a:rPr>
              <a:t>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c’est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très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bien</a:t>
            </a:r>
            <a:r>
              <a:rPr lang="en-US" sz="2000" b="0" u="none" dirty="0" smtClean="0">
                <a:solidFill>
                  <a:schemeClr val="tx1"/>
                </a:solidFill>
              </a:rPr>
              <a:t>,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qu’ils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aient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travaillés</a:t>
            </a:r>
            <a:r>
              <a:rPr lang="en-US" sz="2000" b="0" u="none" dirty="0" smtClean="0">
                <a:solidFill>
                  <a:schemeClr val="tx1"/>
                </a:solidFill>
              </a:rPr>
              <a:t>, je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veux</a:t>
            </a:r>
            <a:r>
              <a:rPr lang="en-US" sz="2000" b="0" u="none" dirty="0" smtClean="0">
                <a:solidFill>
                  <a:schemeClr val="tx1"/>
                </a:solidFill>
              </a:rPr>
              <a:t> dire par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eux-mêmes</a:t>
            </a:r>
            <a:r>
              <a:rPr lang="en-US" sz="2000" b="0" u="none" dirty="0" smtClean="0">
                <a:solidFill>
                  <a:schemeClr val="tx1"/>
                </a:solidFill>
              </a:rPr>
              <a:t>, en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faisant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tous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seuls</a:t>
            </a:r>
            <a:r>
              <a:rPr lang="en-US" sz="2000" b="0" u="none" dirty="0" smtClean="0">
                <a:solidFill>
                  <a:schemeClr val="tx1"/>
                </a:solidFill>
              </a:rPr>
              <a:t> des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progrès</a:t>
            </a:r>
            <a:r>
              <a:rPr lang="en-US" sz="2000" b="0" u="none" dirty="0" smtClean="0">
                <a:solidFill>
                  <a:schemeClr val="tx1"/>
                </a:solidFill>
              </a:rPr>
              <a:t> et en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ayant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confiance</a:t>
            </a:r>
            <a:r>
              <a:rPr lang="en-US" sz="2000" b="0" u="none" dirty="0" smtClean="0">
                <a:solidFill>
                  <a:schemeClr val="tx1"/>
                </a:solidFill>
              </a:rPr>
              <a:t> en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eux</a:t>
            </a:r>
            <a:r>
              <a:rPr lang="en-US" sz="2000" b="0" u="none" dirty="0" smtClean="0">
                <a:solidFill>
                  <a:schemeClr val="tx1"/>
                </a:solidFill>
              </a:rPr>
              <a:t>, le fait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d’avoir</a:t>
            </a:r>
            <a:r>
              <a:rPr lang="en-US" sz="2000" b="0" u="none" dirty="0" smtClean="0">
                <a:solidFill>
                  <a:schemeClr val="tx1"/>
                </a:solidFill>
              </a:rPr>
              <a:t> fait un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projet</a:t>
            </a:r>
            <a:r>
              <a:rPr lang="en-US" sz="2000" b="0" u="none" dirty="0" smtClean="0">
                <a:solidFill>
                  <a:schemeClr val="tx1"/>
                </a:solidFill>
              </a:rPr>
              <a:t> qui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est</a:t>
            </a:r>
            <a:r>
              <a:rPr lang="en-US" sz="2000" b="0" u="none" dirty="0" smtClean="0">
                <a:solidFill>
                  <a:schemeClr val="tx1"/>
                </a:solidFill>
              </a:rPr>
              <a:t> 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une</a:t>
            </a:r>
            <a:r>
              <a:rPr lang="en-US" sz="2000" b="0" u="none" dirty="0" smtClean="0">
                <a:solidFill>
                  <a:schemeClr val="tx1"/>
                </a:solidFill>
              </a:rPr>
              <a:t> application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professionnelle</a:t>
            </a:r>
            <a:r>
              <a:rPr lang="en-US" sz="2000" b="0" u="none" dirty="0" smtClean="0">
                <a:solidFill>
                  <a:schemeClr val="tx1"/>
                </a:solidFill>
              </a:rPr>
              <a:t> 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réelle</a:t>
            </a:r>
            <a:r>
              <a:rPr lang="en-US" sz="2000" b="0" u="none" dirty="0" smtClean="0">
                <a:solidFill>
                  <a:schemeClr val="tx1"/>
                </a:solidFill>
              </a:rPr>
              <a:t>. (</a:t>
            </a:r>
            <a:r>
              <a:rPr lang="en-US" sz="2000" b="0" u="none" dirty="0" err="1" smtClean="0">
                <a:solidFill>
                  <a:schemeClr val="tx1"/>
                </a:solidFill>
              </a:rPr>
              <a:t>Enseignant</a:t>
            </a:r>
            <a:r>
              <a:rPr lang="en-US" sz="2000" b="0" u="none" dirty="0" smtClean="0">
                <a:solidFill>
                  <a:schemeClr val="tx1"/>
                </a:solidFill>
              </a:rPr>
              <a:t>)</a:t>
            </a:r>
            <a:endParaRPr lang="ca-ES" sz="2000" b="0" u="none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2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380968" y="642918"/>
            <a:ext cx="821537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457200" eaLnBrk="0" hangingPunct="0">
              <a:lnSpc>
                <a:spcPct val="100000"/>
              </a:lnSpc>
              <a:spcBef>
                <a:spcPct val="0"/>
              </a:spcBef>
            </a:pPr>
            <a:r>
              <a:rPr lang="ca-ES" altLang="ca-ES" sz="3400" b="0" u="none" dirty="0" smtClean="0">
                <a:solidFill>
                  <a:srgbClr val="DA0015"/>
                </a:solidFill>
                <a:latin typeface="Calibri" pitchFamily="34" charset="0"/>
              </a:rPr>
              <a:t>Remarques finales</a:t>
            </a:r>
            <a:endParaRPr lang="ca-ES" altLang="ca-ES" sz="3400" b="0" u="none" dirty="0" smtClean="0">
              <a:solidFill>
                <a:srgbClr val="DA0015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238092" y="1357298"/>
            <a:ext cx="950125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ca-E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ca-E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Il s’agit de la </a:t>
            </a:r>
            <a:r>
              <a:rPr lang="ca-ES" altLang="ca-ES" sz="3000" b="0" u="none" dirty="0" smtClean="0">
                <a:solidFill>
                  <a:srgbClr val="C00000"/>
                </a:solidFill>
                <a:latin typeface="Calibri" pitchFamily="34" charset="0"/>
              </a:rPr>
              <a:t>première évaluation </a:t>
            </a:r>
            <a:r>
              <a:rPr lang="ca-ES" altLang="ca-ES" sz="3000" b="0" u="none" dirty="0" smtClean="0">
                <a:solidFill>
                  <a:srgbClr val="C00000"/>
                </a:solidFill>
                <a:latin typeface="Calibri" pitchFamily="34" charset="0"/>
              </a:rPr>
              <a:t>expérimentale </a:t>
            </a:r>
            <a:r>
              <a:rPr lang="ca-E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en Espagne d’une </a:t>
            </a:r>
            <a:r>
              <a:rPr lang="ca-ES" altLang="ca-ES" sz="3000" u="none" dirty="0" smtClean="0">
                <a:solidFill>
                  <a:srgbClr val="000000"/>
                </a:solidFill>
                <a:latin typeface="Calibri" pitchFamily="34" charset="0"/>
              </a:rPr>
              <a:t>Politique </a:t>
            </a:r>
            <a:r>
              <a:rPr lang="ca-ES" altLang="ca-ES" sz="3000" u="none" dirty="0" smtClean="0">
                <a:solidFill>
                  <a:srgbClr val="000000"/>
                </a:solidFill>
                <a:latin typeface="Calibri" pitchFamily="34" charset="0"/>
              </a:rPr>
              <a:t>active d’aide à l’emploi</a:t>
            </a:r>
            <a:r>
              <a:rPr lang="ca-E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(</a:t>
            </a:r>
            <a:r>
              <a:rPr lang="ca-ES" altLang="ca-ES" sz="3000" b="0" i="1" u="none" dirty="0" smtClean="0">
                <a:solidFill>
                  <a:srgbClr val="000000"/>
                </a:solidFill>
                <a:latin typeface="Calibri" pitchFamily="34" charset="0"/>
              </a:rPr>
              <a:t>Active Labour Market Policy, ALMP</a:t>
            </a:r>
            <a:r>
              <a:rPr lang="ca-E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) pour les jeunes.</a:t>
            </a:r>
            <a:endParaRPr lang="ca-ES" altLang="ca-ES" sz="30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en-US" altLang="ca-ES" sz="3000" b="0" i="1" u="none" dirty="0" err="1" smtClean="0">
                <a:solidFill>
                  <a:srgbClr val="000000"/>
                </a:solidFill>
                <a:latin typeface="Calibri" pitchFamily="34" charset="0"/>
              </a:rPr>
              <a:t>Mobilitza’t</a:t>
            </a:r>
            <a:r>
              <a:rPr lang="en-US" altLang="ca-ES" sz="3000" b="0" i="1" u="none" dirty="0" smtClean="0">
                <a:solidFill>
                  <a:srgbClr val="000000"/>
                </a:solidFill>
                <a:latin typeface="Calibri" pitchFamily="34" charset="0"/>
              </a:rPr>
              <a:t>-Mobile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est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un </a:t>
            </a:r>
            <a:r>
              <a:rPr lang="en-US" altLang="ca-ES" sz="3000" b="0" u="none" dirty="0" err="1" smtClean="0">
                <a:solidFill>
                  <a:srgbClr val="C00000"/>
                </a:solidFill>
                <a:latin typeface="Calibri" pitchFamily="34" charset="0"/>
              </a:rPr>
              <a:t>programme</a:t>
            </a:r>
            <a:r>
              <a:rPr lang="en-US" altLang="ca-ES" sz="3000" b="0" u="none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C00000"/>
                </a:solidFill>
                <a:latin typeface="Calibri" pitchFamily="34" charset="0"/>
              </a:rPr>
              <a:t>prometteur</a:t>
            </a:r>
            <a:r>
              <a:rPr lang="en-US" altLang="ca-ES" sz="3000" b="0" u="none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en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termes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d’intégration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au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marché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du travail.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Cependant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les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résultats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préliminaires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ne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suggèrent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pas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d’effet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sur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le retour à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l’éducation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formelle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ca-ES" altLang="ca-ES" sz="30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ca-E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ca-E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Les 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participants 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NEET (</a:t>
            </a:r>
            <a:r>
              <a:rPr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ni</a:t>
            </a:r>
            <a:r>
              <a:rPr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employés</a:t>
            </a:r>
            <a:r>
              <a:rPr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ni</a:t>
            </a:r>
            <a:r>
              <a:rPr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en formation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)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étaient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 un </a:t>
            </a:r>
            <a:r>
              <a:rPr lang="en-US" altLang="ca-ES" sz="3000" b="0" u="none" dirty="0" err="1" smtClean="0">
                <a:solidFill>
                  <a:srgbClr val="C00000"/>
                </a:solidFill>
                <a:latin typeface="Calibri" pitchFamily="34" charset="0"/>
              </a:rPr>
              <a:t>groupe</a:t>
            </a:r>
            <a:r>
              <a:rPr lang="en-US" altLang="ca-ES" sz="3000" b="0" u="none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C00000"/>
                </a:solidFill>
                <a:latin typeface="Calibri" pitchFamily="34" charset="0"/>
              </a:rPr>
              <a:t>hé</a:t>
            </a:r>
            <a:r>
              <a:rPr lang="en-US" altLang="ca-ES" sz="3000" b="0" u="none" dirty="0" err="1" smtClean="0">
                <a:solidFill>
                  <a:srgbClr val="C00000"/>
                </a:solidFill>
                <a:latin typeface="Calibri" pitchFamily="34" charset="0"/>
              </a:rPr>
              <a:t>térogenène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. Il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faut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porter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une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attention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particulière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à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leurs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problèmes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sociaux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et à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leur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manque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de motivation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afin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d’éviter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les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taux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d’abandon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000" b="0" u="none" dirty="0" err="1" smtClean="0">
                <a:solidFill>
                  <a:srgbClr val="000000"/>
                </a:solidFill>
                <a:latin typeface="Calibri" pitchFamily="34" charset="0"/>
              </a:rPr>
              <a:t>élevés</a:t>
            </a:r>
            <a:r>
              <a:rPr lang="en-US" altLang="ca-ES" sz="3000" b="0" u="none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n-US" altLang="ca-ES" sz="30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Char char="•"/>
            </a:pPr>
            <a:endParaRPr lang="ca-ES" altLang="ca-ES" sz="32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None/>
            </a:pPr>
            <a:endParaRPr lang="ca-ES" altLang="ca-ES" sz="3600" b="0" u="none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9"/>
          <p:cNvSpPr txBox="1">
            <a:spLocks noChangeArrowheads="1"/>
          </p:cNvSpPr>
          <p:nvPr/>
        </p:nvSpPr>
        <p:spPr bwMode="auto">
          <a:xfrm>
            <a:off x="415925" y="620713"/>
            <a:ext cx="5665788" cy="51593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anchor="b"/>
          <a:lstStyle>
            <a:lvl1pPr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1pPr>
            <a:lvl2pPr marL="742950" indent="-28575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2pPr>
            <a:lvl3pPr marL="11430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3pPr>
            <a:lvl4pPr marL="16002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4pPr>
            <a:lvl5pPr marL="20574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5pPr>
            <a:lvl6pPr marL="25146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6pPr>
            <a:lvl7pPr marL="29718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7pPr>
            <a:lvl8pPr marL="34290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8pPr>
            <a:lvl9pPr marL="38862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9pPr>
          </a:lstStyle>
          <a:p>
            <a:pPr algn="l" eaLnBrk="1" hangingPunct="1"/>
            <a:r>
              <a:rPr lang="en-GB" altLang="ca-ES" sz="2800" dirty="0" err="1" smtClean="0">
                <a:solidFill>
                  <a:srgbClr val="CC0000"/>
                </a:solidFill>
              </a:rPr>
              <a:t>Calcul</a:t>
            </a:r>
            <a:r>
              <a:rPr lang="en-GB" altLang="ca-ES" sz="2800" dirty="0" smtClean="0">
                <a:solidFill>
                  <a:srgbClr val="CC0000"/>
                </a:solidFill>
              </a:rPr>
              <a:t> de </a:t>
            </a:r>
            <a:r>
              <a:rPr lang="en-GB" altLang="ca-ES" sz="2800" dirty="0" err="1" smtClean="0">
                <a:solidFill>
                  <a:srgbClr val="CC0000"/>
                </a:solidFill>
              </a:rPr>
              <a:t>l’impact</a:t>
            </a:r>
            <a:r>
              <a:rPr lang="en-GB" altLang="ca-ES" sz="2800" dirty="0" smtClean="0">
                <a:solidFill>
                  <a:srgbClr val="CC0000"/>
                </a:solidFill>
              </a:rPr>
              <a:t> net</a:t>
            </a:r>
            <a:endParaRPr lang="en-GB" altLang="ca-ES" sz="2800" dirty="0">
              <a:solidFill>
                <a:srgbClr val="CC0000"/>
              </a:solidFill>
            </a:endParaRPr>
          </a:p>
        </p:txBody>
      </p:sp>
      <p:sp>
        <p:nvSpPr>
          <p:cNvPr id="11268" name="AutoShape 4" descr="data:image/jpeg;base64,/9j/4AAQSkZJRgABAQAAAQABAAD/2wCEAAkGBhQSEBUUEBQUFBUVFhQYFRcVFhUVFhcXFhUVGBYVGBcXHCcgGBkjGRQVHzAgIycpLDgsGB8xNTAqNSYtLCkBCQoKDgwOGg8PGi8kHyUqKSwsKiosKSwsLS0sLCwpLCkpLSksLCksLCksLCwsLCkqKSwpLCwsLCksKSwpLCksKf/AABEIAKoA4wMBIgACEQEDEQH/xAAcAAACAgMBAQAAAAAAAAAAAAAABQQGAQIDBwj/xABJEAACAQIDBAYFBwkGBgMAAAABAgMAEQQSIQUTMUEGIlFhcYEHMkKRoRQjM1JyscEVYoKSk6Ky0dIWJENUY8MXU6PC0/Bzg4T/xAAbAQACAwEBAQAAAAAAAAAAAAAAAQIDBAUGB//EAC4RAAICAQMDAgQFBQAAAAAAAAABAhEDEiExBEFRE2EFInGxIzKBofEUFWKR0f/aAAwDAQACEQMRAD8AvFFFFbDAFFFFABRRRQBiis0UAFFFFABRRRQAUUUUAFFFFABRRRQAUUUUAFFFFABRRRakAUUWotQAUUUUwCiiigAooooAKKKKACiiuM6M7RxRnK8rZc3NFALO47woNu8ik3Q0r2OeJ2pFGbSSIp+qT1j4KNT7q5fl2DnIF+2roPe6gVeNlbDhw65YUC/Wbi7HmzudWPeTU4iqfUL/AEfc8+i2rC3qyxN9mRD9xrsJ1+svvFXDEbHgf6SGJvtRo33iozdFMGeOFw37GP8Apo9QPR9ys74do94rBxC/WX3irGehuC/ymH/ZJ/Kt06I4IcMJhv2Mf9NP1Bej7lTl2pCvrSxL4yIPvNcD0iw3/PjP2WDfw3q+Q7EgT1IIV+zGg+4VLWMDgLeGlL1GP0V5POl2/hz/AIyD7Ryfx2qcDfhV2lhDCzAMDxBFx7jVEfBrh8dLh4xliMcc8ajgmZnSRFHJcyBgOWY+Uo5LZGWKlaO1qzauwirbc1OyqiPlrYJXcQ11WGix0RN3Ru6mGKgRUrHpIm7o3dTdzRuqLCiFu6wY6nbqubJRYURCtakV3cVyNSImlqKzRTEYooooAKKKKACpGxIwcZGTyjlt55B91R677Ka2Ki794vvS4+K1CfBPH+ZFxqt9JmnaWJI1xBiKsWOGKIxkzKFV3YjIgBZu82HKx7dLdnSzJEIk3gWW7pvmguu7cAl11sHKmw7Krh6L4627LyM6FN1iTiXVERbNkESm8jE3Qs97ixvyrMbDnjItpyAtEMSsmZhKryRxwkGQBUgyhmFl13nGwPEmwi/k/bAK2aUZbH6ZGysTKSuU33yH5pczMCAb27O0XRrH/JAgllD7xd6oljJNowOs5a6rnubAknTTlVkxGysaYcKI8QiSxAmUgExSMIyFRkJuUJ46g8x2UALOj8uOj3ZmjxEwbPmHVUhssdi28kNlvvOFteVc4dn7TlMpxDyxBpY3iWGRLrG0gWSNurpaMBhqdS2vAVz/ACHj5iwmurM145Y8U4iw4Llmyotmlca2zC1so0sb2LYewVhnnfNI2Z/m888stkKJcZWYheuH5UAIsdDjt5JEPlZUZvkzxtGAWJIBnlbUKoCm1jfM3HQVO2R+UlaFMSEkUyMzzIVUqgEnzbpzBOQhl8COZgx9HdokEfKbCYNG5EhJiRSWSSMkayMWdW7iv1a1wnRnHJ8+0meXeBmhSV1WRd4Cc7uzLoBoFVdLg3oAvtU/aEebarn6uDhH688x+5RTHYOy8SsrviJSyAAQx5s+XN1pMz2G8seqpIuAD21F2jHk2mGPCfDZR9qCQn4rN+7TjyRlwdt1Wd1XfLWctW2U0LNrzGKB3U2IA1Iva7AFrc7XvburXY20d6pDWzpYPl4G4urrfXKw1HeCOINVPaGLxELywzsZVcOMrnR42uA8beywBtbhca20NL9m7TcKrxsUkUFbkAkc2R0OhUnrW77gi+vOyddGE6lx39jr4vhksmO488r3Xf8AVF22rtUpNDElruwL31sl8oA7CWPH801NxmMWJcz+QHE6X09178BxNefSTys5lZ80uZGuVsvUYFUCjgmh531JvepGM2jJMwaUqbMCVscmUG+S17kXAvrrblUF8Sx7/Xb/AKWP4PmVbdt/r4L1s/Fb2JXKlMwvlJBNrm3DtGvnXZjVHO0ZsRKsQkcFwSSGyBUFszBUtwuAL3Nzxq1tKEQXOigC7HsHEk8634MqzR1R4OX1OCXTy0z58eCSz1xeSo64oMLqwYHgQQR7xWpetCRkbNmauZNBNYqRAzeisUUwCsMwAuSAO06Vmqr6TY77Nk7mjP72v30m6Q0rdFkgxsbkhHRitswVlYi/C4B0rtXkGI2jBh8UIr/JZEWP5PiUGmVo0cJiUH0iEsRmHWHfXonRnpIuKVlbKs8RyzRgggHk6H2ozoQe+oRnZOePSO6I5gssJJt89GB4sSoHxrIWtMXgt4mW5U3VlYcVZCGVteNiOFSfBGOzL3UbaMTtDIsTBJCjhGPBWKkK3kbGq/F0lxKgCTDJIfrRShb9+ST1fDMfGuv9rJf8lN5SQf11mpmzUhNP0FxEkKRq8GEyuJGMAeR3kRRu2kkcrnbNdiSOQ48azP0PxckIjZ0TdrKA0U0itI0squxZjGcikAgizHU6inH9q5f8jiP18P8A+SsjpRN/kZ/18P8A+SigtCKL0eYg7gSYlN3A5cRBOqd43zkZZct13d1vlvd20FScV0BKxKuFEKMHmLgZ495HIxIjLqMw6hK+ZtT/AGftySSQK+GliBv1maIgWF+CuTr4VH/tQ/8AlJ2FzYqYSCL6EXkB176VBYnwnQaeOQzQzR4aSzkRRKzYYFhEArI1s6kRm7DK1zcWtraNh4J4sPHHIVLIiqSpYgkAXPW143pd/axueDxfksR/3KD0uPLB4w/oRD/cooLRYarfSlwJ8Fb1zNIB25NxJn8vV+FYPSbEvpFgmX86eWNFHkhdvhUXDbOffHEYlxJNlKLlBWKJCQSsakk62F2JubDgNKkkyMmhpeuGMxyxIXkIVRxP3DvJOlqHlpF0jx0AULOC5uWRFJzEgWzaHQa2udNalN6YtkYLVJL7C3bu2UxChSpsCCpFt4D3MdFvzFm041X8TOcwWILnZksGJC2d8vrAHgazhGuvrBtTqDmtqerfnbQX7qebJ2QksLvLcBXRlYGxG6u3HsuSD4V5rVLqc3z9j2Sxw6PB+H3K8uLK7zehFyPkBRi4dhocuguc2gA4kGtsLiWYaowJJyoAXcqOZVb2PGrZsnonDh1VpFlL5dHm1y5hrlIUIp142BpT0kwhhCxwQymIoCd0ruZGuRlkZQWygBTbgc3dVk+jirf2IY+ulKl+7+7FIGbLKjyRsobKynKcp9YEEWINufZSfacgldRJLI4vq8xeVV04iNR+A8q6HbbByjLkIsCjKVbws1uVcsTMreogXvv+FVY5ZMb0u68E80cWZalWrzW5cuhseHjjaPDSZzfPJcFCCRa4QgZV6vK/O5Jqw1Uuhe1orCARmOUqWZtGEpXi2a9+fA2trarbXqMMlKCa/Y8V1EXHI0/3CiiirigKKKKACkHTyLNs7ED8wH3MDT+lnSaHNgsQP9GT4KT+FJ8DXJ470twu8kwzn/FweHbTtVd2T/06W4BMRhpFlwzEMvAjjbmpHtL3VYMcmfD7MfthxEXnHM5HwkFSsNgKpSVGtlm6NelmCQBMaDh5OBaxMRPjxTwPvr0LBTJKoaJ0dTwKMGHvFeSt0fjlFpEDd/PyPGuUHQR42z4PESQt3Ej4rb43p6miGhdj2tY66qlefejHpRPLLiMNi5N48VijEAEgEq/Aa65Tr216GGouxVRsqVuFrnvKwZqQHXeFSGAvbiL2uDobd9LZMcI24MIywFmFmjLmym4NmjLG1+IJF9CKlmek+35uqo+v1PMlSPcVB8qVEtXYdF61MtRGnrk09T0leoltPXJ5qiNLWplqVEXI7PLVX27suJWlxMzO4sgEVwFJHVRNNSCx4E2uxNPy1Ltt7K+URhM5Szo91tfqk3Avw8ajOGqPkeOemV2UqLPHEXVF3YktM40UO5OYoBpkVrAnQfGrV0bDndJcGENA0qMLdWVCxJY62zqTbgQbU1w+GWNAiABVFgOQFRjhZUkkkgdLyZMyyIWXqLlFirAqLdx5mskekWPeO7fJ0Jde8rUZ7RV19D0S1x41UuleAbdyphnEbNGSNbBGvyI9QMLju41Hw2OkeOyZkddGj3jZRz0I1KtyNvHgRUad0X6dnzShxulzSdQixuiA3sOLdp48qjOV7UXYsen5r2K5h+j0cOCluiPI6XMgyuM+ZAAG5DM2mvjzpfB0Kkkwi4iNmdyS26BUK0QJGUEj6WwzAk25aU1xcCyROqBd8FJVkuu+VNSwAtdwPZIurW01FdNkbVOHhAjtIgUFQTbS3snl4Gpf0qmrW7LMeeT2ex06MbIgVBNCWdmBGZ9GXXrJlsMhBFiO6n1QYsQsi/KMMLq300YHWDD1msPbHMcxYjXjMjkDAFSCCLgjgQedasLjppKvY5HUwnGdyd+5tRRRVpnCiiimAVrPBnRlPtKy+8EfjXRRXaNaixo8RweuzcKTxgx7xnuE0cZ+9TVuw2z6rL4crg9qwjQwYmGVe7LNIhPuda9D2ZEHjRxwdVb9YX/GqLNhHw2BqcuHykE+roD3XNgfefuqaMMANTlvYX059l+dcMajfQkoM5ARy4zXDqReO3W8qi2MoGy8YMJ0iOY2V3dGvwtItx8bV6vLtYABsr7skLvCtku3q2JsSCdMwFu+oWy9nYKNjjGUZ1KiSWcoTYoCpXiA1raDrXvUTae3JsWGiwsW7gbR58QCXdb3tHFy7i3uqUbK5UPWxFaGeocYsoBJNgBc8++sST2IvzNvOrqM92TN9ULGRF5Ij7KFmP2stl+8mke2ulO7OSIXIdUZgL9YnVVHAkDiToPfXOXpaqsFkeFC3qr1mbwvpfyBqp5oJ1ZasORq0izF65YhmytktmsbX7eVRMFtEu2VkcaXDZWyMO4sAQe41Nq5U0VNOL3F53gBO8ZQNTvIYywA53R1H7tEeFDqrPJP1vVJlWEdoyqtgfO/nU8ioR2LEdGXMg4I1mUdlswJA7r27qpnjk+GasWbGr1ROCYx2usLrKV0L5NL/VLBwrOOeX4cK1YYs80H2UX/ALpCPhTWOMKAFAUDgAAAPADhW1WKLrdlDyJu1FCJ8Liz/iMP0oE+6Fj8a5HY+KPrS3//AETD+CNasVFGhB6r8IRYbZmIj1Row3DMZp3a3Z84rC3lWfkM2plhhmZvWYzyK5twHqAADkBYa08qJtfENHh5XjF2WORlHeFJH3VH0Yli6nJwKOj8qPiZI44MiRkb0NIZbyg6OrXNsuguLcSOVRDgAuInj5K9lW9hZ7MOzgD8K12J/d0WSE5uoCSTpIDq5PY19f51pNjHxEzyLZM2UGxvYBbA3t41ZixShktcUdO04LyRop5sHLvoLMjaPHewcDge5rDQ+R41ZsJtCN4/lGHJaFid6ntQv7Ry8vzl/SHO9Vzu0RAIZGLBDry4MOwHWuPQwPHjZhE1meMSWb1HKNldWHeGXUai3MaEz42nrjyUzcdNT4+x6IGuLjUH/wBvWaT4fGiPMygrED85GfWwzHnYcYDxuNBx4cG4N+FKMlJHNyY3B0zNFFFSK7NlNdFeuNF6APM8bFbam04DwxOGlZR2ssaSj4xtVx9H0m82bh25hMp8UYr9wFUn0gzHDbVgnA9hCR2hWZXXzQ286s3omxI+RyRg33U8ij7LBWB+NZpbM2wdouhhBFiLg6GlmJkVAyRKzSNpm55gLrduJK6HsFtbUzZ6VYrALZcgsR1b3IOUkZjpxbQansqJIovpPnnEUbO5DsbSBAFQZwbbu3qi6sDzPMmrp0axe9weHf60UfvCgH4g0l9IOzxLgpLDrRpmU8+oVJ156A0ejDG59nIvOJnTyzZh8GFW4+SnKti2Uo6V40w4SSUcY8rjxBFh8abmqLjpmxMBUlvnRaS7Eg3JtlU6JlPC3Zr20Z8qxx37kcGJ5Jbdjps7ZkjKEiBZgBdtLBjqWJbS5Nz261l+jMxe07ZATZAVTIxA4FiGIJ5cRxHEVf8AYmwiseSMgZFALN7TnVjp5VibCgylZFzxDqMCxGbQXcKBbQ8NfiK52OCi9Ujr5KlHTHleCsbFwEkLgISYjdZEe142AuGW2hU9wA1BtTOPENmW9rMZVtY3Vozpc31BXurfauGaAPJh7yxqCxjf6TKBc5H5kC9g1+HGlf5VVpFMd3X1zYaJvI0F3Ps8b248a361Sp9znejJNqS3a2HlFccLiM4PC4NjY31sCR5XtXatCdq0Y3HS6YUUUUxBWL0n6S7YMMfV9Y6DlqRw/Enw7RVb2DjZn6kUscNzcl/pJG5k5gSx/wDbVRLPFS08svj08pR18IvtBFR8AsgQCYqXFwSugI5G3I1Iq5FL2Kbj9j/JpQEP93lYqFJ+ikYEhL8o2I8jpwOkXEbEt6juFJylL24nhe1yvderN0qUfI5SfZCuPFHVvwpP8lza5iRc5QDwUHRuHLjV2N9mdDBJyjuaHCWAbMSV4aWUWHDw0t7qTdGsVbacI4ApiE8yFb/spvHA7FTK1weAJPPhfzt30oSDd7Tw7LwMxFuzNG9/L+VPJwTy/lZ6Bi8FmIdDkkW+V7X05o49pDzHusdaX4ORoiVCkINWiHWMX+pD9eDu4r4aU6qJtGTKoYDrr1l7RbVvLKDesk1XzIxYpX+HLdM2XaURFxJGR9tf50Uzk2fExJaOMnmSiknzIrNZ/wCq9jb/AG//ACIlFFFbDlnnXphwl0w8nY0iH9JQw/gqN6HcfllxEZ9pY3HipKn4MPdVi9J+Ez7Oc843jfyDWPwavOugOP3W0I+xw8Z/SF1+KiqMi3NWJ7HtsuIqHNiajTYul8+MqNFlknFThgQeBBB8DoaV+jGQCCSL2oZXjbyN0bzViP0K5T4yl/RHG7vaWIQ6CVElHihyv+6ze6prZkJK0ek1Ttq7NeKRljVnV8zoEUsU1GZTbgLtoe/uq41xxEftAhWW9mOo7w35poz4lkhRX0+T052d+i/SYywlgMrCyyrIrIVYe0LjUH3e6s7G23FikLwMWQMy5iCAWU9a19ePdSXZss7Yg5HijRlURo+8dXyKMxj9W1jck63v3V32fFDHvI0fUSMWigBUPJJqwDEknXjYgDnXA6r4hi6duErbXZJ/wdqEo3a7jLachkVoogWYizlbdRTo2v1yL2HnSGRVKiBAxKswQBjHkyjMRIh0YrcCxHAjzkYqaMHdyyOSOGFwQYlf/kZOsT3sVHceNLREIsfAy4WXDpKssZ3jo2ZwuZHIDsQ2VWW/ZbsrN0HxKWbOsc1SfH8t7/oq9ynPKSua8DHFbQTCRDeG7sTZUuSzW4KDrYdp89TVUbpROstyz25q9gR4WUDyK1a+kkrJDmiW8pIjQgXZd4QDY8uA+FRtldEYkUGdRLIdTm6yg9gB4+Jr0mWM5SUYOjDinjinOatsxL0oXchlIN/aI0FgCRlvq9yBlBtzvakeI6aOdOzgSSuh7chGummtu2ufSPAn5UY4I9FQMEQAAXALNbgOVz3VYOiPQsSwyRYglZHCNcKGygaqVZhY3zNw5acjWaeTK5aUzXjxYVDXQl2VNFi5wmJzXCsUBawkuRxsB1gB3A6dlWHE9EsOy2VMh5FCQR/Ol3SDofFhEeRHKNFIu7Z30bh1QBw0F/I8qsmGnzgkEGzMLjhYHSr8FSTUluUdVqi1KLpHSJCFAJuQACe0gca2oorYc4T9Lm/uUw+soUeLsq/jSWGRzGbKLWtmJA0PIX5+fbYUy6aSfMxoOMk0Yt3Jdz/CKgYnF5VsAcx05ZRbwJuRV+M39MvlMNNvBkX1ibkm4ChR/PkPxpKqsdp4ZSb2lB/Vjc3prg42W7MDYjU8fG4BvUXYPz21s4HVjjlI88qD72oycFuV1Fl/rliMMHWze8aEXFtDXWiqOTmJ1uLhsk2F8RiTYAfSAcBYaBaKY0VHRHwT9WfkKKKKmVi/pDgt9hJ4+bxOB45SV+IFfP2GxRRkkHFGR/1SDb76+ka+dtq4cJPMg4LJIB9nMbfAiqchfiPVJMeCLg6EXHgeFL58ZVb2Vt9Bh4xI6hlGUgnXqmw+AraTbMZ4Op8xSRaMp8ZSpccI8bhpWNlzmKQ/6coyMfIMTXGXGX4G9K9pPnQjzHiNak1sI9yw22EEa711Di6uOedCVbTxU++uhminsA5uDcWupBt3jXjwIrv6Jtu7/DanV1SX9IgxSj9pET+mO2nHSF7MR2vCf1llX/bpKd7MrcK3RUMdhXDFnkysbWmIumnqhrdaBr8GQ5e0cqkrgZd7AgUQKVlQsjh3C5LsF00uQOtx58eEzaMTPEyqAcwKkMbDK2jcjyJqNsdyMQ7TS3TDRrHdjZQ7gEi59Zgirdjr1+Vcj4x+D0uSS7qv17Grp5RyNauSx4PBJEgSJQijkBx7yfaPeb0g6RvmxuDjHsb+Zu4Km7X3tIa7z9OsGrZROHN7WjV5NSbWugIvc9tRMFGZMTPiHDDMUjiDqVIiQX4HhmdmPkK8j8A+H9RPrI5ssWkrdtPf/Zo6rLFY2kxlRRWrk8hckqBc2F2YKLnsua+lHGE+MhEWJExV3DKyNkDMchN7gD6hF9NbMbXIp8nSJGjQRSR2QWF2y6cAfcOFRsPDO6Z0WEi1/pHBtz9jjUYtIEztYLwLcRntckaDqDXXU3XvrJOEbuzpYcs6SaWxgbckmkzrEDErEiRyLuLEExqDzudWtpyqvSwjCT72LRFkVZAODwTdaNz+ctyL/mGm2HwxDyKkmYZsxCjdqrMBdSQL3PrWW3HUm9R9u4E/JpScvVhKgLm4KS4JLEkkZm99VR2do6rxLJj3XYsVFYTgKzXQPMFX6SlmxUCoL5EkkIuOLMqLx8GrljGDKVsc1wQtrEHne/K19aY7X2JK8pkheNSURCJFc2Cs5uCjD6/wpHiNl4kSdbERhg8EYyQ3+lLsT12PqqhI07KmsiitzfhnFRolyYlkTM62sNWUgjzHK+vdxrn6P4czYia1szqg8AC7fF191ctqdHHF0+VTG4hX1YlF5ZlS1gn1Vc+Qqy7B2MMLCIlYvqxLEAFiTxNtOFhSc1LZEc+ROO3cY0UUUjEFFFFABWruALkgDtNccZjViXMxA5C5Auey5qDM5fKQS4N8zRAPk4WVRyJ+sbnTlSsdHXFYxnvHCLMRqzewD7WXt7AeJ7r1Qtu+jTET4uR4miSNsti5JJyqFJyqNL25mr1+VYohbK6AanqMT3k2u3ma6zbWCi5Ww43kdItO2za+8CotJ8kk2uDzlvQ5La74mIWGtonPDxNVjor0LfH73JJGm7ZQMyt1syu19Dponxr1vE9KobFWmwq3BGuIU8R3CvJeiHSF8NiyEGe7Lopvm3YZSB2kqWt32quSSZdFyaY2l9D+MX1Hhbwdl+9fxrg3ov2puxIsJkUi4yNG5tryuG5dlemp0xgKK4ljytqLiUeXq8eVWDor01wgw4SSeNGVnADErdc7FSCwF9CKJUuBRlJ8nmXonnxeC2hDBiIZUjdpVs0TqVMiqeJGi5okNer9LdJF79z+5Kw/3aZSdLsGvHEw/tFPHwpDt7pBhp2TcTxSNYiysCfpImHD7JqK5JNma8z6WhVxkqk8SHKs1xmZVuwUmw4DlXos2KAZUUF5HvkjQXdrcTY6BRzYkAdta4/ZBUq874SNlZWKMbubXshkt38bWrQskYO2rKYQcjyHCzaLl1IkBAGvqyg6DwFezmkGwchLZ3CdYFQhTN9HkbWxUDjrY8tOdWGTYeICCTDumIXnG2VH8FkTqMe4qPGiefW91ROWJrg1rWRLi3DhY9hBuD7xWkE+YcGUg2ZWGVlPNWHI/DXTSutBRwR1gfJkM0oXUWTLGLEkkXUZrani1aLsxPazue15JHtfszMbeVS65zzhBc31IAAFyWPBQOZNLSkS1MqOMxDpLNuXKITfqql7qqqx1uSCFNiANQ3G1L8dtWZFJaSRwpDMjFCjIJSDc5ACCoW9m4k6E6Cy7Q2AGzImGDSMGLKJgBHvNbyNfIpJAOUEnTQc6Xf2ZhV8s5i+dzKNxiXZgzM5CuNOKtluLi45XrG4PVszSp5dP5n9C3GisKLC3ZUefHqrBBmeQ8I41LvbtyjgO82HfW3jky1fBJqtls2PC8t+7fssJGPvlNNcfjZoVDTQrEG9USToHPgkat99I9mTySYneYfDyz2+UMxjKbpTK0eVTMxC3CR6ga91VSknX1L8cWk/oTtpNeZR/r4Rf1UxMh/iFPaqu0toNDPG2LhMC77eO5kilVfmDEgO7YlddbkW141aEcEAggg6gjUEHmKcO/1I5dtK9jaiiirSkKKKKAOc0IYWNxY3BBsQahybFRjcl8x4sGyk+IWwPmKn1mkAsl2AjplZ5baeqwjtbn82q6+N6Q4r0VYOQ3c4gntMxJ/eU1caKVJj1NFEPobwXJpx/wDYv9Faf8GsIDcSYgEcDmX+mr9RRoQ9cvJ5/wD8GMJ/zZz5p/TXaH0PYRf8TEeUir9yVeqKWleB65eRFsvoZBA6uhmLLwLTOfIgEBvMU5aM9tvIV0op0iNtiv8AIdpWlSadHcKGKSMoIXgLAiw1J8a4P0XViS8kjX7dT7zrTuilpQ9TEP8AY6C2U3Ivex7bAHXiOApjs/ZSwDLE0ir2CR7e69TaKdINTNEhAJOtza5JJJtwuT41vRRTIkWbBFv8Rx4ED8KjvsNWsWeU2vbrkcRY8O6mVFFDsWwdH40BCmQAm5651NgLnvsB7qw+wo73CqT2te9/K1M6KVIepkTEQyspVXVCRYMAcy94vcXqBs/ZOJgXLDi3QE3Y5ISzH6zMY7se8k06rFDSYKTXAkm6PSTTCTGTLicoAVZYlAFjc3MeUsLngdO41YhtPEBcqvCq2sAsNgB3DPpXGiloiP1JeSqbW6ALiXzyzOT3ACw7BrpTrYOxhhYFhV3dVvYub2vyHYO7vpjRTSS4E5N8hRRRUiIUUUUAf//Z"/>
          <p:cNvSpPr>
            <a:spLocks noChangeAspect="1" noChangeArrowheads="1"/>
          </p:cNvSpPr>
          <p:nvPr/>
        </p:nvSpPr>
        <p:spPr bwMode="auto">
          <a:xfrm>
            <a:off x="4729163" y="-273050"/>
            <a:ext cx="27051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1pPr>
            <a:lvl2pPr marL="742950" indent="-28575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2pPr>
            <a:lvl3pPr marL="11430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3pPr>
            <a:lvl4pPr marL="16002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4pPr>
            <a:lvl5pPr marL="20574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5pPr>
            <a:lvl6pPr marL="25146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6pPr>
            <a:lvl7pPr marL="29718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7pPr>
            <a:lvl8pPr marL="34290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8pPr>
            <a:lvl9pPr marL="38862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9pPr>
          </a:lstStyle>
          <a:p>
            <a:pPr eaLnBrk="1" hangingPunct="1"/>
            <a:endParaRPr lang="ca-ES" altLang="ca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43050"/>
            <a:ext cx="5857916" cy="3857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6" descr="data:image/jpeg;base64,/9j/4AAQSkZJRgABAQAAAQABAAD/2wCEAAkGBhQSEBUUEBQUFBUVFhQYFRcVFhUVFhcXFhUVGBYVGBcXHCcgGBkjGRQVHzAgIycpLDgsGB8xNTAqNSYtLCkBCQoKDgwOGg8PGi8kHyUqKSwsKiosKSwsLS0sLCwpLCkpLSksLCksLCksLCwsLCkqKSwpLCwsLCksKSwpLCksKf/AABEIAKoA4wMBIgACEQEDEQH/xAAcAAACAgMBAQAAAAAAAAAAAAAABQQGAQIDBwj/xABJEAACAQIDBAYFBwkGBgMAAAABAgMAEQQSIQUTMUEGIlFhcYEHMkKRoRQjM1JyscEVYoKSk6Ky0dIWJENUY8MXU6PC0/Bzg4T/xAAbAQACAwEBAQAAAAAAAAAAAAAAAQIDBAUGB//EAC4RAAICAQMDAgQFBQAAAAAAAAABAhEDEiExBEFRE2EFInGxIzKBofEUFWKR0f/aAAwDAQACEQMRAD8AvFFFFbDAFFFFABRRRQBiis0UAFFFFABRRRQAUUUUAFFFFABRRRQAUUUUAFFFFABRRRakAUUWotQAUUUUwCiiigAooooAKKKKACiiuM6M7RxRnK8rZc3NFALO47woNu8ik3Q0r2OeJ2pFGbSSIp+qT1j4KNT7q5fl2DnIF+2roPe6gVeNlbDhw65YUC/Wbi7HmzudWPeTU4iqfUL/AEfc8+i2rC3qyxN9mRD9xrsJ1+svvFXDEbHgf6SGJvtRo33iozdFMGeOFw37GP8Apo9QPR9ys74do94rBxC/WX3irGehuC/ymH/ZJ/Kt06I4IcMJhv2Mf9NP1Bej7lTl2pCvrSxL4yIPvNcD0iw3/PjP2WDfw3q+Q7EgT1IIV+zGg+4VLWMDgLeGlL1GP0V5POl2/hz/AIyD7Ryfx2qcDfhV2lhDCzAMDxBFx7jVEfBrh8dLh4xliMcc8ajgmZnSRFHJcyBgOWY+Uo5LZGWKlaO1qzauwirbc1OyqiPlrYJXcQ11WGix0RN3Ru6mGKgRUrHpIm7o3dTdzRuqLCiFu6wY6nbqubJRYURCtakV3cVyNSImlqKzRTEYooooAKKKKACpGxIwcZGTyjlt55B91R677Ka2Ki794vvS4+K1CfBPH+ZFxqt9JmnaWJI1xBiKsWOGKIxkzKFV3YjIgBZu82HKx7dLdnSzJEIk3gWW7pvmguu7cAl11sHKmw7Krh6L4627LyM6FN1iTiXVERbNkESm8jE3Qs97ixvyrMbDnjItpyAtEMSsmZhKryRxwkGQBUgyhmFl13nGwPEmwi/k/bAK2aUZbH6ZGysTKSuU33yH5pczMCAb27O0XRrH/JAgllD7xd6oljJNowOs5a6rnubAknTTlVkxGysaYcKI8QiSxAmUgExSMIyFRkJuUJ46g8x2UALOj8uOj3ZmjxEwbPmHVUhssdi28kNlvvOFteVc4dn7TlMpxDyxBpY3iWGRLrG0gWSNurpaMBhqdS2vAVz/ACHj5iwmurM145Y8U4iw4Llmyotmlca2zC1so0sb2LYewVhnnfNI2Z/m888stkKJcZWYheuH5UAIsdDjt5JEPlZUZvkzxtGAWJIBnlbUKoCm1jfM3HQVO2R+UlaFMSEkUyMzzIVUqgEnzbpzBOQhl8COZgx9HdokEfKbCYNG5EhJiRSWSSMkayMWdW7iv1a1wnRnHJ8+0meXeBmhSV1WRd4Cc7uzLoBoFVdLg3oAvtU/aEebarn6uDhH688x+5RTHYOy8SsrviJSyAAQx5s+XN1pMz2G8seqpIuAD21F2jHk2mGPCfDZR9qCQn4rN+7TjyRlwdt1Wd1XfLWctW2U0LNrzGKB3U2IA1Iva7AFrc7XvburXY20d6pDWzpYPl4G4urrfXKw1HeCOINVPaGLxELywzsZVcOMrnR42uA8beywBtbhca20NL9m7TcKrxsUkUFbkAkc2R0OhUnrW77gi+vOyddGE6lx39jr4vhksmO488r3Xf8AVF22rtUpNDElruwL31sl8oA7CWPH801NxmMWJcz+QHE6X09178BxNefSTys5lZ80uZGuVsvUYFUCjgmh531JvepGM2jJMwaUqbMCVscmUG+S17kXAvrrblUF8Sx7/Xb/AKWP4PmVbdt/r4L1s/Fb2JXKlMwvlJBNrm3DtGvnXZjVHO0ZsRKsQkcFwSSGyBUFszBUtwuAL3Nzxq1tKEQXOigC7HsHEk8634MqzR1R4OX1OCXTy0z58eCSz1xeSo64oMLqwYHgQQR7xWpetCRkbNmauZNBNYqRAzeisUUwCsMwAuSAO06Vmqr6TY77Nk7mjP72v30m6Q0rdFkgxsbkhHRitswVlYi/C4B0rtXkGI2jBh8UIr/JZEWP5PiUGmVo0cJiUH0iEsRmHWHfXonRnpIuKVlbKs8RyzRgggHk6H2ozoQe+oRnZOePSO6I5gssJJt89GB4sSoHxrIWtMXgt4mW5U3VlYcVZCGVteNiOFSfBGOzL3UbaMTtDIsTBJCjhGPBWKkK3kbGq/F0lxKgCTDJIfrRShb9+ST1fDMfGuv9rJf8lN5SQf11mpmzUhNP0FxEkKRq8GEyuJGMAeR3kRRu2kkcrnbNdiSOQ48azP0PxckIjZ0TdrKA0U0itI0squxZjGcikAgizHU6inH9q5f8jiP18P8A+SsjpRN/kZ/18P8A+SigtCKL0eYg7gSYlN3A5cRBOqd43zkZZct13d1vlvd20FScV0BKxKuFEKMHmLgZ495HIxIjLqMw6hK+ZtT/AGftySSQK+GliBv1maIgWF+CuTr4VH/tQ/8AlJ2FzYqYSCL6EXkB176VBYnwnQaeOQzQzR4aSzkRRKzYYFhEArI1s6kRm7DK1zcWtraNh4J4sPHHIVLIiqSpYgkAXPW143pd/axueDxfksR/3KD0uPLB4w/oRD/cooLRYarfSlwJ8Fb1zNIB25NxJn8vV+FYPSbEvpFgmX86eWNFHkhdvhUXDbOffHEYlxJNlKLlBWKJCQSsakk62F2JubDgNKkkyMmhpeuGMxyxIXkIVRxP3DvJOlqHlpF0jx0AULOC5uWRFJzEgWzaHQa2udNalN6YtkYLVJL7C3bu2UxChSpsCCpFt4D3MdFvzFm041X8TOcwWILnZksGJC2d8vrAHgazhGuvrBtTqDmtqerfnbQX7qebJ2QksLvLcBXRlYGxG6u3HsuSD4V5rVLqc3z9j2Sxw6PB+H3K8uLK7zehFyPkBRi4dhocuguc2gA4kGtsLiWYaowJJyoAXcqOZVb2PGrZsnonDh1VpFlL5dHm1y5hrlIUIp142BpT0kwhhCxwQymIoCd0ruZGuRlkZQWygBTbgc3dVk+jirf2IY+ulKl+7+7FIGbLKjyRsobKynKcp9YEEWINufZSfacgldRJLI4vq8xeVV04iNR+A8q6HbbByjLkIsCjKVbws1uVcsTMreogXvv+FVY5ZMb0u68E80cWZalWrzW5cuhseHjjaPDSZzfPJcFCCRa4QgZV6vK/O5Jqw1Uuhe1orCARmOUqWZtGEpXi2a9+fA2trarbXqMMlKCa/Y8V1EXHI0/3CiiirigKKKKACkHTyLNs7ED8wH3MDT+lnSaHNgsQP9GT4KT+FJ8DXJ470twu8kwzn/FweHbTtVd2T/06W4BMRhpFlwzEMvAjjbmpHtL3VYMcmfD7MfthxEXnHM5HwkFSsNgKpSVGtlm6NelmCQBMaDh5OBaxMRPjxTwPvr0LBTJKoaJ0dTwKMGHvFeSt0fjlFpEDd/PyPGuUHQR42z4PESQt3Ej4rb43p6miGhdj2tY66qlefejHpRPLLiMNi5N48VijEAEgEq/Aa65Tr216GGouxVRsqVuFrnvKwZqQHXeFSGAvbiL2uDobd9LZMcI24MIywFmFmjLmym4NmjLG1+IJF9CKlmek+35uqo+v1PMlSPcVB8qVEtXYdF61MtRGnrk09T0leoltPXJ5qiNLWplqVEXI7PLVX27suJWlxMzO4sgEVwFJHVRNNSCx4E2uxNPy1Ltt7K+URhM5Szo91tfqk3Avw8ajOGqPkeOemV2UqLPHEXVF3YktM40UO5OYoBpkVrAnQfGrV0bDndJcGENA0qMLdWVCxJY62zqTbgQbU1w+GWNAiABVFgOQFRjhZUkkkgdLyZMyyIWXqLlFirAqLdx5mskekWPeO7fJ0Jde8rUZ7RV19D0S1x41UuleAbdyphnEbNGSNbBGvyI9QMLju41Hw2OkeOyZkddGj3jZRz0I1KtyNvHgRUad0X6dnzShxulzSdQixuiA3sOLdp48qjOV7UXYsen5r2K5h+j0cOCluiPI6XMgyuM+ZAAG5DM2mvjzpfB0Kkkwi4iNmdyS26BUK0QJGUEj6WwzAk25aU1xcCyROqBd8FJVkuu+VNSwAtdwPZIurW01FdNkbVOHhAjtIgUFQTbS3snl4Gpf0qmrW7LMeeT2ex06MbIgVBNCWdmBGZ9GXXrJlsMhBFiO6n1QYsQsi/KMMLq300YHWDD1msPbHMcxYjXjMjkDAFSCCLgjgQedasLjppKvY5HUwnGdyd+5tRRRVpnCiiimAVrPBnRlPtKy+8EfjXRRXaNaixo8RweuzcKTxgx7xnuE0cZ+9TVuw2z6rL4crg9qwjQwYmGVe7LNIhPuda9D2ZEHjRxwdVb9YX/GqLNhHw2BqcuHykE+roD3XNgfefuqaMMANTlvYX059l+dcMajfQkoM5ARy4zXDqReO3W8qi2MoGy8YMJ0iOY2V3dGvwtItx8bV6vLtYABsr7skLvCtku3q2JsSCdMwFu+oWy9nYKNjjGUZ1KiSWcoTYoCpXiA1raDrXvUTae3JsWGiwsW7gbR58QCXdb3tHFy7i3uqUbK5UPWxFaGeocYsoBJNgBc8++sST2IvzNvOrqM92TN9ULGRF5Ij7KFmP2stl+8mke2ulO7OSIXIdUZgL9YnVVHAkDiToPfXOXpaqsFkeFC3qr1mbwvpfyBqp5oJ1ZasORq0izF65YhmytktmsbX7eVRMFtEu2VkcaXDZWyMO4sAQe41Nq5U0VNOL3F53gBO8ZQNTvIYywA53R1H7tEeFDqrPJP1vVJlWEdoyqtgfO/nU8ioR2LEdGXMg4I1mUdlswJA7r27qpnjk+GasWbGr1ROCYx2usLrKV0L5NL/VLBwrOOeX4cK1YYs80H2UX/ALpCPhTWOMKAFAUDgAAAPADhW1WKLrdlDyJu1FCJ8Liz/iMP0oE+6Fj8a5HY+KPrS3//AETD+CNasVFGhB6r8IRYbZmIj1Row3DMZp3a3Z84rC3lWfkM2plhhmZvWYzyK5twHqAADkBYa08qJtfENHh5XjF2WORlHeFJH3VH0Yli6nJwKOj8qPiZI44MiRkb0NIZbyg6OrXNsuguLcSOVRDgAuInj5K9lW9hZ7MOzgD8K12J/d0WSE5uoCSTpIDq5PY19f51pNjHxEzyLZM2UGxvYBbA3t41ZixShktcUdO04LyRop5sHLvoLMjaPHewcDge5rDQ+R41ZsJtCN4/lGHJaFid6ntQv7Ry8vzl/SHO9Vzu0RAIZGLBDry4MOwHWuPQwPHjZhE1meMSWb1HKNldWHeGXUai3MaEz42nrjyUzcdNT4+x6IGuLjUH/wBvWaT4fGiPMygrED85GfWwzHnYcYDxuNBx4cG4N+FKMlJHNyY3B0zNFFFSK7NlNdFeuNF6APM8bFbam04DwxOGlZR2ssaSj4xtVx9H0m82bh25hMp8UYr9wFUn0gzHDbVgnA9hCR2hWZXXzQ286s3omxI+RyRg33U8ij7LBWB+NZpbM2wdouhhBFiLg6GlmJkVAyRKzSNpm55gLrduJK6HsFtbUzZ6VYrALZcgsR1b3IOUkZjpxbQansqJIovpPnnEUbO5DsbSBAFQZwbbu3qi6sDzPMmrp0axe9weHf60UfvCgH4g0l9IOzxLgpLDrRpmU8+oVJ156A0ejDG59nIvOJnTyzZh8GFW4+SnKti2Uo6V40w4SSUcY8rjxBFh8abmqLjpmxMBUlvnRaS7Eg3JtlU6JlPC3Zr20Z8qxx37kcGJ5Jbdjps7ZkjKEiBZgBdtLBjqWJbS5Nz261l+jMxe07ZATZAVTIxA4FiGIJ5cRxHEVf8AYmwiseSMgZFALN7TnVjp5VibCgylZFzxDqMCxGbQXcKBbQ8NfiK52OCi9Ujr5KlHTHleCsbFwEkLgISYjdZEe142AuGW2hU9wA1BtTOPENmW9rMZVtY3Vozpc31BXurfauGaAPJh7yxqCxjf6TKBc5H5kC9g1+HGlf5VVpFMd3X1zYaJvI0F3Ps8b248a361Sp9znejJNqS3a2HlFccLiM4PC4NjY31sCR5XtXatCdq0Y3HS6YUUUUxBWL0n6S7YMMfV9Y6DlqRw/Enw7RVb2DjZn6kUscNzcl/pJG5k5gSx/wDbVRLPFS08svj08pR18IvtBFR8AsgQCYqXFwSugI5G3I1Iq5FL2Kbj9j/JpQEP93lYqFJ+ikYEhL8o2I8jpwOkXEbEt6juFJylL24nhe1yvderN0qUfI5SfZCuPFHVvwpP8lza5iRc5QDwUHRuHLjV2N9mdDBJyjuaHCWAbMSV4aWUWHDw0t7qTdGsVbacI4ApiE8yFb/spvHA7FTK1weAJPPhfzt30oSDd7Tw7LwMxFuzNG9/L+VPJwTy/lZ6Bi8FmIdDkkW+V7X05o49pDzHusdaX4ORoiVCkINWiHWMX+pD9eDu4r4aU6qJtGTKoYDrr1l7RbVvLKDesk1XzIxYpX+HLdM2XaURFxJGR9tf50Uzk2fExJaOMnmSiknzIrNZ/wCq9jb/AG//ACIlFFFbDlnnXphwl0w8nY0iH9JQw/gqN6HcfllxEZ9pY3HipKn4MPdVi9J+Ez7Oc843jfyDWPwavOugOP3W0I+xw8Z/SF1+KiqMi3NWJ7HtsuIqHNiajTYul8+MqNFlknFThgQeBBB8DoaV+jGQCCSL2oZXjbyN0bzViP0K5T4yl/RHG7vaWIQ6CVElHihyv+6ze6prZkJK0ek1Ttq7NeKRljVnV8zoEUsU1GZTbgLtoe/uq41xxEftAhWW9mOo7w35poz4lkhRX0+T052d+i/SYywlgMrCyyrIrIVYe0LjUH3e6s7G23FikLwMWQMy5iCAWU9a19ePdSXZss7Yg5HijRlURo+8dXyKMxj9W1jck63v3V32fFDHvI0fUSMWigBUPJJqwDEknXjYgDnXA6r4hi6duErbXZJ/wdqEo3a7jLachkVoogWYizlbdRTo2v1yL2HnSGRVKiBAxKswQBjHkyjMRIh0YrcCxHAjzkYqaMHdyyOSOGFwQYlf/kZOsT3sVHceNLREIsfAy4WXDpKssZ3jo2ZwuZHIDsQ2VWW/ZbsrN0HxKWbOsc1SfH8t7/oq9ynPKSua8DHFbQTCRDeG7sTZUuSzW4KDrYdp89TVUbpROstyz25q9gR4WUDyK1a+kkrJDmiW8pIjQgXZd4QDY8uA+FRtldEYkUGdRLIdTm6yg9gB4+Jr0mWM5SUYOjDinjinOatsxL0oXchlIN/aI0FgCRlvq9yBlBtzvakeI6aOdOzgSSuh7chGummtu2ufSPAn5UY4I9FQMEQAAXALNbgOVz3VYOiPQsSwyRYglZHCNcKGygaqVZhY3zNw5acjWaeTK5aUzXjxYVDXQl2VNFi5wmJzXCsUBawkuRxsB1gB3A6dlWHE9EsOy2VMh5FCQR/Ol3SDofFhEeRHKNFIu7Z30bh1QBw0F/I8qsmGnzgkEGzMLjhYHSr8FSTUluUdVqi1KLpHSJCFAJuQACe0gca2oorYc4T9Lm/uUw+soUeLsq/jSWGRzGbKLWtmJA0PIX5+fbYUy6aSfMxoOMk0Yt3Jdz/CKgYnF5VsAcx05ZRbwJuRV+M39MvlMNNvBkX1ibkm4ChR/PkPxpKqsdp4ZSb2lB/Vjc3prg42W7MDYjU8fG4BvUXYPz21s4HVjjlI88qD72oycFuV1Fl/rliMMHWze8aEXFtDXWiqOTmJ1uLhsk2F8RiTYAfSAcBYaBaKY0VHRHwT9WfkKKKKmVi/pDgt9hJ4+bxOB45SV+IFfP2GxRRkkHFGR/1SDb76+ka+dtq4cJPMg4LJIB9nMbfAiqchfiPVJMeCLg6EXHgeFL58ZVb2Vt9Bh4xI6hlGUgnXqmw+AraTbMZ4Op8xSRaMp8ZSpccI8bhpWNlzmKQ/6coyMfIMTXGXGX4G9K9pPnQjzHiNak1sI9yw22EEa711Di6uOedCVbTxU++uhminsA5uDcWupBt3jXjwIrv6Jtu7/DanV1SX9IgxSj9pET+mO2nHSF7MR2vCf1llX/bpKd7MrcK3RUMdhXDFnkysbWmIumnqhrdaBr8GQ5e0cqkrgZd7AgUQKVlQsjh3C5LsF00uQOtx58eEzaMTPEyqAcwKkMbDK2jcjyJqNsdyMQ7TS3TDRrHdjZQ7gEi59Zgirdjr1+Vcj4x+D0uSS7qv17Grp5RyNauSx4PBJEgSJQijkBx7yfaPeb0g6RvmxuDjHsb+Zu4Km7X3tIa7z9OsGrZROHN7WjV5NSbWugIvc9tRMFGZMTPiHDDMUjiDqVIiQX4HhmdmPkK8j8A+H9RPrI5ssWkrdtPf/Zo6rLFY2kxlRRWrk8hckqBc2F2YKLnsua+lHGE+MhEWJExV3DKyNkDMchN7gD6hF9NbMbXIp8nSJGjQRSR2QWF2y6cAfcOFRsPDO6Z0WEi1/pHBtz9jjUYtIEztYLwLcRntckaDqDXXU3XvrJOEbuzpYcs6SaWxgbckmkzrEDErEiRyLuLEExqDzudWtpyqvSwjCT72LRFkVZAODwTdaNz+ctyL/mGm2HwxDyKkmYZsxCjdqrMBdSQL3PrWW3HUm9R9u4E/JpScvVhKgLm4KS4JLEkkZm99VR2do6rxLJj3XYsVFYTgKzXQPMFX6SlmxUCoL5EkkIuOLMqLx8GrljGDKVsc1wQtrEHne/K19aY7X2JK8pkheNSURCJFc2Cs5uCjD6/wpHiNl4kSdbERhg8EYyQ3+lLsT12PqqhI07KmsiitzfhnFRolyYlkTM62sNWUgjzHK+vdxrn6P4czYia1szqg8AC7fF191ctqdHHF0+VTG4hX1YlF5ZlS1gn1Vc+Qqy7B2MMLCIlYvqxLEAFiTxNtOFhSc1LZEc+ROO3cY0UUUjEFFFFABWruALkgDtNccZjViXMxA5C5Auey5qDM5fKQS4N8zRAPk4WVRyJ+sbnTlSsdHXFYxnvHCLMRqzewD7WXt7AeJ7r1Qtu+jTET4uR4miSNsti5JJyqFJyqNL25mr1+VYohbK6AanqMT3k2u3ma6zbWCi5Ww43kdItO2za+8CotJ8kk2uDzlvQ5La74mIWGtonPDxNVjor0LfH73JJGm7ZQMyt1syu19Dponxr1vE9KobFWmwq3BGuIU8R3CvJeiHSF8NiyEGe7Lopvm3YZSB2kqWt32quSSZdFyaY2l9D+MX1Hhbwdl+9fxrg3ov2puxIsJkUi4yNG5tryuG5dlemp0xgKK4ljytqLiUeXq8eVWDor01wgw4SSeNGVnADErdc7FSCwF9CKJUuBRlJ8nmXonnxeC2hDBiIZUjdpVs0TqVMiqeJGi5okNer9LdJF79z+5Kw/3aZSdLsGvHEw/tFPHwpDt7pBhp2TcTxSNYiysCfpImHD7JqK5JNma8z6WhVxkqk8SHKs1xmZVuwUmw4DlXos2KAZUUF5HvkjQXdrcTY6BRzYkAdta4/ZBUq874SNlZWKMbubXshkt38bWrQskYO2rKYQcjyHCzaLl1IkBAGvqyg6DwFezmkGwchLZ3CdYFQhTN9HkbWxUDjrY8tOdWGTYeICCTDumIXnG2VH8FkTqMe4qPGiefW91ROWJrg1rWRLi3DhY9hBuD7xWkE+YcGUg2ZWGVlPNWHI/DXTSutBRwR1gfJkM0oXUWTLGLEkkXUZrani1aLsxPazue15JHtfszMbeVS65zzhBc31IAAFyWPBQOZNLSkS1MqOMxDpLNuXKITfqql7qqqx1uSCFNiANQ3G1L8dtWZFJaSRwpDMjFCjIJSDc5ACCoW9m4k6E6Cy7Q2AGzImGDSMGLKJgBHvNbyNfIpJAOUEnTQc6Xf2ZhV8s5i+dzKNxiXZgzM5CuNOKtluLi45XrG4PVszSp5dP5n9C3GisKLC3ZUefHqrBBmeQ8I41LvbtyjgO82HfW3jky1fBJqtls2PC8t+7fssJGPvlNNcfjZoVDTQrEG9USToHPgkat99I9mTySYneYfDyz2+UMxjKbpTK0eVTMxC3CR6ga91VSknX1L8cWk/oTtpNeZR/r4Rf1UxMh/iFPaqu0toNDPG2LhMC77eO5kilVfmDEgO7YlddbkW141aEcEAggg6gjUEHmKcO/1I5dtK9jaiiirSkKKKKAOc0IYWNxY3BBsQahybFRjcl8x4sGyk+IWwPmKn1mkAsl2AjplZ5baeqwjtbn82q6+N6Q4r0VYOQ3c4gntMxJ/eU1caKVJj1NFEPobwXJpx/wDYv9Faf8GsIDcSYgEcDmX+mr9RRoQ9cvJ5/wD8GMJ/zZz5p/TXaH0PYRf8TEeUir9yVeqKWleB65eRFsvoZBA6uhmLLwLTOfIgEBvMU5aM9tvIV0op0iNtiv8AIdpWlSadHcKGKSMoIXgLAiw1J8a4P0XViS8kjX7dT7zrTuilpQ9TEP8AY6C2U3Ivex7bAHXiOApjs/ZSwDLE0ir2CR7e69TaKdINTNEhAJOtza5JJJtwuT41vRRTIkWbBFv8Rx4ED8KjvsNWsWeU2vbrkcRY8O6mVFFDsWwdH40BCmQAm5651NgLnvsB7qw+wo73CqT2te9/K1M6KVIepkTEQyspVXVCRYMAcy94vcXqBs/ZOJgXLDi3QE3Y5ISzH6zMY7se8k06rFDSYKTXAkm6PSTTCTGTLicoAVZYlAFjc3MeUsLngdO41YhtPEBcqvCq2sAsNgB3DPpXGiloiP1JeSqbW6ALiXzyzOT3ACw7BrpTrYOxhhYFhV3dVvYub2vyHYO7vpjRTSS4E5N8hRRRUiIUUUUAf//Z"/>
          <p:cNvSpPr>
            <a:spLocks noChangeAspect="1" noChangeArrowheads="1"/>
          </p:cNvSpPr>
          <p:nvPr/>
        </p:nvSpPr>
        <p:spPr bwMode="auto">
          <a:xfrm>
            <a:off x="4881563" y="-120650"/>
            <a:ext cx="27051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1pPr>
            <a:lvl2pPr marL="742950" indent="-28575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2pPr>
            <a:lvl3pPr marL="11430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3pPr>
            <a:lvl4pPr marL="16002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4pPr>
            <a:lvl5pPr marL="20574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5pPr>
            <a:lvl6pPr marL="25146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6pPr>
            <a:lvl7pPr marL="29718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7pPr>
            <a:lvl8pPr marL="34290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8pPr>
            <a:lvl9pPr marL="38862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9pPr>
          </a:lstStyle>
          <a:p>
            <a:pPr eaLnBrk="1" hangingPunct="1"/>
            <a:endParaRPr lang="ca-ES" altLang="ca-ES"/>
          </a:p>
        </p:txBody>
      </p:sp>
      <p:sp>
        <p:nvSpPr>
          <p:cNvPr id="12" name="QuadreDeText 11"/>
          <p:cNvSpPr txBox="1"/>
          <p:nvPr/>
        </p:nvSpPr>
        <p:spPr>
          <a:xfrm>
            <a:off x="6218973" y="2281134"/>
            <a:ext cx="3270531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u="none" dirty="0" smtClean="0">
                <a:solidFill>
                  <a:schemeClr val="tx1"/>
                </a:solidFill>
              </a:rPr>
              <a:t>(4/8)*100=  50 %</a:t>
            </a:r>
            <a:endParaRPr lang="ca-ES" sz="3200" u="none" dirty="0">
              <a:solidFill>
                <a:schemeClr val="tx1"/>
              </a:solidFill>
            </a:endParaRPr>
          </a:p>
        </p:txBody>
      </p:sp>
      <p:sp>
        <p:nvSpPr>
          <p:cNvPr id="13" name="QuadreDeText 12"/>
          <p:cNvSpPr txBox="1"/>
          <p:nvPr/>
        </p:nvSpPr>
        <p:spPr>
          <a:xfrm>
            <a:off x="6190083" y="4437112"/>
            <a:ext cx="3270531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u="none" dirty="0" smtClean="0">
                <a:solidFill>
                  <a:schemeClr val="tx1"/>
                </a:solidFill>
              </a:rPr>
              <a:t>(2/8)*100= 25%</a:t>
            </a:r>
            <a:endParaRPr lang="ca-ES" sz="3200" u="none" dirty="0">
              <a:solidFill>
                <a:schemeClr val="tx1"/>
              </a:solidFill>
            </a:endParaRPr>
          </a:p>
        </p:txBody>
      </p:sp>
      <p:sp>
        <p:nvSpPr>
          <p:cNvPr id="14" name="QuadreDeText 13"/>
          <p:cNvSpPr txBox="1"/>
          <p:nvPr/>
        </p:nvSpPr>
        <p:spPr>
          <a:xfrm>
            <a:off x="8193360" y="5540858"/>
            <a:ext cx="1895623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u="none" dirty="0" smtClean="0">
                <a:solidFill>
                  <a:srgbClr val="00B050"/>
                </a:solidFill>
              </a:rPr>
              <a:t>25 </a:t>
            </a:r>
            <a:r>
              <a:rPr lang="ca-ES" sz="3200" u="none" dirty="0" err="1" smtClean="0">
                <a:solidFill>
                  <a:srgbClr val="00B050"/>
                </a:solidFill>
              </a:rPr>
              <a:t>p.p</a:t>
            </a:r>
            <a:r>
              <a:rPr lang="ca-ES" sz="3200" u="none" dirty="0" smtClean="0">
                <a:solidFill>
                  <a:srgbClr val="00B050"/>
                </a:solidFill>
              </a:rPr>
              <a:t>.</a:t>
            </a:r>
            <a:endParaRPr lang="ca-ES" sz="3200" u="none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376" y="1908175"/>
            <a:ext cx="1368152" cy="4041105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a-ES" sz="2000" b="0" u="none" dirty="0" err="1">
              <a:solidFill>
                <a:schemeClr val="tx1"/>
              </a:solidFill>
            </a:endParaRPr>
          </a:p>
        </p:txBody>
      </p:sp>
      <p:sp>
        <p:nvSpPr>
          <p:cNvPr id="18" name="QuadreDeText 17"/>
          <p:cNvSpPr txBox="1"/>
          <p:nvPr/>
        </p:nvSpPr>
        <p:spPr>
          <a:xfrm>
            <a:off x="7017817" y="3326480"/>
            <a:ext cx="1895623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u="none" dirty="0">
                <a:solidFill>
                  <a:srgbClr val="00B050"/>
                </a:solidFill>
              </a:rPr>
              <a:t>-</a:t>
            </a:r>
          </a:p>
        </p:txBody>
      </p:sp>
      <p:sp>
        <p:nvSpPr>
          <p:cNvPr id="19" name="QuadreDeText 18"/>
          <p:cNvSpPr txBox="1"/>
          <p:nvPr/>
        </p:nvSpPr>
        <p:spPr>
          <a:xfrm>
            <a:off x="7923279" y="4941168"/>
            <a:ext cx="1895623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u="none" dirty="0" smtClean="0">
                <a:solidFill>
                  <a:srgbClr val="00B050"/>
                </a:solidFill>
              </a:rPr>
              <a:t>  ----------</a:t>
            </a:r>
            <a:endParaRPr lang="ca-ES" sz="3200" u="none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76936" y="1602483"/>
            <a:ext cx="1704777" cy="4822161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a-ES" sz="2000" b="0" u="none" dirty="0" err="1">
              <a:solidFill>
                <a:schemeClr val="tx1"/>
              </a:solidFill>
            </a:endParaRPr>
          </a:p>
        </p:txBody>
      </p:sp>
      <p:pic>
        <p:nvPicPr>
          <p:cNvPr id="21" name="Picture 4" descr="Resultat d'imatges de back ico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4771" y="478029"/>
            <a:ext cx="831466" cy="83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685939" y="3359751"/>
            <a:ext cx="534121" cy="138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ca-ES" b="0" u="none" dirty="0" smtClean="0">
                <a:solidFill>
                  <a:srgbClr val="000000"/>
                </a:solidFill>
                <a:latin typeface="Calibri" pitchFamily="34" charset="0"/>
              </a:rPr>
              <a:t>NEETs 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166918" y="1428736"/>
            <a:ext cx="2095445" cy="2792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Population divisée </a:t>
            </a:r>
          </a:p>
          <a:p>
            <a:r>
              <a:rPr lang="fr-FR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Aléatoirement en deux groupes</a:t>
            </a:r>
            <a:endParaRPr lang="fr-FR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309794" y="5572140"/>
            <a:ext cx="3786613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recherche d’emploi                    </a:t>
            </a:r>
            <a:r>
              <a:rPr lang="fr-FR" u="none" dirty="0" smtClean="0">
                <a:solidFill>
                  <a:srgbClr val="C00000"/>
                </a:solidFill>
              </a:rPr>
              <a:t>Ayant </a:t>
            </a:r>
            <a:r>
              <a:rPr lang="fr-FR" u="none" dirty="0" err="1" smtClean="0">
                <a:solidFill>
                  <a:srgbClr val="C00000"/>
                </a:solidFill>
              </a:rPr>
              <a:t>trouv</a:t>
            </a:r>
            <a:r>
              <a:rPr lang="fr-FR" u="none" dirty="0" smtClean="0">
                <a:solidFill>
                  <a:srgbClr val="C00000"/>
                </a:solidFill>
              </a:rPr>
              <a:t> é un emploi</a:t>
            </a:r>
            <a:endParaRPr lang="fr-FR" u="none" dirty="0">
              <a:solidFill>
                <a:srgbClr val="C0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381496" y="1285860"/>
            <a:ext cx="16401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Résultats mesurés pour</a:t>
            </a:r>
          </a:p>
          <a:p>
            <a:r>
              <a:rPr lang="fr-FR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deux groupes</a:t>
            </a:r>
            <a:endParaRPr lang="fr-FR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93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9" grpId="0" animBg="1"/>
      <p:bldP spid="18" grpId="0"/>
      <p:bldP spid="19" grpId="0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t d'imatges de the spanish system of 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6984" y="0"/>
            <a:ext cx="5926462" cy="671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t d'imatges de back ic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10652" y="5492235"/>
            <a:ext cx="790238" cy="83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5932286" y="2348880"/>
            <a:ext cx="1613002" cy="864096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2000" b="0" u="none" dirty="0" err="1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1785926"/>
            <a:ext cx="2430473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none" dirty="0" smtClean="0">
                <a:solidFill>
                  <a:srgbClr val="C00000"/>
                </a:solidFill>
              </a:rPr>
              <a:t>Technicien</a:t>
            </a:r>
            <a:br>
              <a:rPr lang="fr-FR" sz="1400" u="none" dirty="0" smtClean="0">
                <a:solidFill>
                  <a:srgbClr val="C00000"/>
                </a:solidFill>
              </a:rPr>
            </a:br>
            <a:endParaRPr lang="fr-FR" sz="1400" u="none" dirty="0" smtClean="0">
              <a:solidFill>
                <a:srgbClr val="C00000"/>
              </a:solidFill>
            </a:endParaRPr>
          </a:p>
          <a:p>
            <a:r>
              <a:rPr lang="fr-FR" sz="1400" u="none" dirty="0" smtClean="0">
                <a:solidFill>
                  <a:schemeClr val="tx1"/>
                </a:solidFill>
              </a:rPr>
              <a:t>Formation professionnelle</a:t>
            </a:r>
          </a:p>
          <a:p>
            <a:r>
              <a:rPr lang="fr-FR" sz="1400" u="none" dirty="0" smtClean="0">
                <a:solidFill>
                  <a:schemeClr val="tx1"/>
                </a:solidFill>
              </a:rPr>
              <a:t>De niveau intermédiaire</a:t>
            </a:r>
            <a:endParaRPr lang="fr-FR" sz="1400" u="none" dirty="0">
              <a:solidFill>
                <a:schemeClr val="tx1"/>
              </a:solidFill>
            </a:endParaRPr>
          </a:p>
        </p:txBody>
      </p:sp>
      <p:pic>
        <p:nvPicPr>
          <p:cNvPr id="7" name="Picture 4" descr="Resultat d'imatges de back ic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10800000">
            <a:off x="809596" y="2285992"/>
            <a:ext cx="5408744" cy="9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508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488950" y="765175"/>
            <a:ext cx="8915400" cy="503238"/>
          </a:xfrm>
        </p:spPr>
        <p:txBody>
          <a:bodyPr/>
          <a:lstStyle/>
          <a:p>
            <a:r>
              <a:rPr lang="ca-ES" altLang="ca-ES" sz="3600" dirty="0" smtClean="0"/>
              <a:t>Les points principaux</a:t>
            </a:r>
          </a:p>
        </p:txBody>
      </p:sp>
      <p:sp>
        <p:nvSpPr>
          <p:cNvPr id="5123" name="Rectangle 3"/>
          <p:cNvSpPr>
            <a:spLocks/>
          </p:cNvSpPr>
          <p:nvPr/>
        </p:nvSpPr>
        <p:spPr bwMode="auto">
          <a:xfrm>
            <a:off x="495300" y="1528763"/>
            <a:ext cx="8915400" cy="485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Qu’est-ce qui fait la spécificité de l’expérience </a:t>
            </a:r>
            <a:r>
              <a:rPr lang="ca-ES" altLang="ca-ES" sz="3200" b="0" i="1" u="none" dirty="0" smtClean="0">
                <a:solidFill>
                  <a:srgbClr val="000000"/>
                </a:solidFill>
                <a:latin typeface="Calibri" pitchFamily="34" charset="0"/>
              </a:rPr>
              <a:t>Mobilitza’t Mobile</a:t>
            </a:r>
            <a:endParaRPr lang="ca-ES" altLang="ca-ES" sz="3200" b="0" i="1" u="none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Poser les ‘bonnes’ questions en conception de politique</a:t>
            </a:r>
            <a:endParaRPr lang="ca-ES" altLang="ca-ES" sz="3200" b="0" u="none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Répondre aux questions:</a:t>
            </a:r>
            <a:endParaRPr lang="ca-ES" altLang="ca-ES" sz="3200" b="0" u="none" dirty="0">
              <a:solidFill>
                <a:srgbClr val="000000"/>
              </a:solidFill>
              <a:latin typeface="Calibri" pitchFamily="34" charset="0"/>
            </a:endParaRPr>
          </a:p>
          <a:p>
            <a:pPr marL="685800" lvl="1" indent="-228600"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Cela a-t-il fonctionné?</a:t>
            </a:r>
          </a:p>
          <a:p>
            <a:pPr marL="685800" lvl="1" indent="-228600"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Pourquoi et comment cela a-t-il marché?</a:t>
            </a:r>
          </a:p>
          <a:p>
            <a:pPr marL="342900" indent="-342900"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Remarques finales</a:t>
            </a:r>
            <a:endParaRPr lang="ca-ES" altLang="ca-ES" sz="3200" b="0" u="none" dirty="0">
              <a:solidFill>
                <a:srgbClr val="000000"/>
              </a:solidFill>
              <a:latin typeface="Calibri" pitchFamily="34" charset="0"/>
            </a:endParaRPr>
          </a:p>
          <a:p>
            <a:pPr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</a:pPr>
            <a:endParaRPr lang="ca-ES" altLang="ca-ES" sz="3600" b="0" u="none" dirty="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None/>
            </a:pPr>
            <a:endParaRPr lang="ca-ES" altLang="ca-ES" sz="4000" b="0" u="none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488950" y="571480"/>
            <a:ext cx="8915400" cy="928693"/>
          </a:xfrm>
        </p:spPr>
        <p:txBody>
          <a:bodyPr/>
          <a:lstStyle/>
          <a:p>
            <a:r>
              <a:rPr lang="en-US" altLang="ca-ES" sz="3600" dirty="0" err="1" smtClean="0"/>
              <a:t>Qu’est-ce</a:t>
            </a:r>
            <a:r>
              <a:rPr lang="en-US" altLang="ca-ES" sz="3600" dirty="0" smtClean="0"/>
              <a:t> qui fait la </a:t>
            </a:r>
            <a:r>
              <a:rPr lang="en-US" altLang="ca-ES" sz="3600" dirty="0" err="1" smtClean="0"/>
              <a:t>spécificité</a:t>
            </a:r>
            <a:r>
              <a:rPr lang="en-US" altLang="ca-ES" sz="3600" dirty="0" smtClean="0"/>
              <a:t> de </a:t>
            </a:r>
            <a:r>
              <a:rPr lang="en-US" altLang="ca-ES" sz="3600" dirty="0" err="1" smtClean="0"/>
              <a:t>l’expérience</a:t>
            </a:r>
            <a:r>
              <a:rPr lang="en-US" altLang="ca-ES" sz="3600" dirty="0" smtClean="0"/>
              <a:t> </a:t>
            </a:r>
            <a:r>
              <a:rPr lang="en-US" altLang="ca-ES" sz="3600" i="1" dirty="0" err="1" smtClean="0"/>
              <a:t>Mobilitza’t</a:t>
            </a:r>
            <a:r>
              <a:rPr lang="en-US" altLang="ca-ES" sz="3600" i="1" dirty="0" smtClean="0"/>
              <a:t>-Mobile</a:t>
            </a:r>
            <a:r>
              <a:rPr lang="en-US" altLang="ca-ES" sz="3600" dirty="0" smtClean="0"/>
              <a:t>? </a:t>
            </a:r>
            <a:endParaRPr lang="en-US" altLang="ca-ES" sz="3600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495300" y="1643050"/>
            <a:ext cx="8915400" cy="47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ca-E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C’est la </a:t>
            </a:r>
            <a:r>
              <a:rPr lang="ca-ES" altLang="ca-ES" sz="3300" b="0" u="none" dirty="0" smtClean="0">
                <a:solidFill>
                  <a:srgbClr val="C00000"/>
                </a:solidFill>
                <a:latin typeface="Calibri" pitchFamily="34" charset="0"/>
              </a:rPr>
              <a:t>première  évaluation experimentale </a:t>
            </a:r>
            <a:r>
              <a:rPr lang="ca-E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en Espagne d’une </a:t>
            </a:r>
            <a:r>
              <a:rPr lang="ca-ES" altLang="ca-ES" sz="3300" u="none" dirty="0" smtClean="0">
                <a:solidFill>
                  <a:srgbClr val="000000"/>
                </a:solidFill>
                <a:latin typeface="Calibri" pitchFamily="34" charset="0"/>
              </a:rPr>
              <a:t>Politique active d’aide à l’emploi</a:t>
            </a:r>
            <a:r>
              <a:rPr lang="ca-E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(</a:t>
            </a:r>
            <a:r>
              <a:rPr lang="ca-ES" altLang="ca-ES" sz="3300" b="0" i="1" u="none" dirty="0" smtClean="0">
                <a:solidFill>
                  <a:srgbClr val="000000"/>
                </a:solidFill>
                <a:latin typeface="Calibri" pitchFamily="34" charset="0"/>
              </a:rPr>
              <a:t>Active </a:t>
            </a:r>
            <a:r>
              <a:rPr lang="ca-ES" altLang="ca-ES" sz="3300" b="0" i="1" u="none" dirty="0" smtClean="0">
                <a:solidFill>
                  <a:srgbClr val="000000"/>
                </a:solidFill>
                <a:latin typeface="Calibri" pitchFamily="34" charset="0"/>
              </a:rPr>
              <a:t>Labour Market </a:t>
            </a:r>
            <a:r>
              <a:rPr lang="ca-ES" altLang="ca-ES" sz="3300" b="0" i="1" u="none" dirty="0" smtClean="0">
                <a:solidFill>
                  <a:srgbClr val="000000"/>
                </a:solidFill>
                <a:latin typeface="Calibri" pitchFamily="34" charset="0"/>
              </a:rPr>
              <a:t>Policy, ALMP</a:t>
            </a:r>
            <a:r>
              <a:rPr lang="ca-E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) pour les </a:t>
            </a:r>
            <a:r>
              <a:rPr lang="ca-E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jeunes.</a:t>
            </a:r>
            <a:endParaRPr lang="ca-ES" altLang="ca-ES" sz="33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ca-E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L’évaluation a été lancée </a:t>
            </a:r>
            <a:r>
              <a:rPr lang="ca-ES" altLang="ca-ES" sz="3300" b="0" u="none" dirty="0" smtClean="0">
                <a:solidFill>
                  <a:srgbClr val="C00000"/>
                </a:solidFill>
                <a:latin typeface="Calibri" pitchFamily="34" charset="0"/>
              </a:rPr>
              <a:t>simultanément </a:t>
            </a:r>
            <a:r>
              <a:rPr lang="ca-E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à </a:t>
            </a:r>
            <a:r>
              <a:rPr lang="ca-E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la conception du </a:t>
            </a:r>
            <a:r>
              <a:rPr lang="ca-E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programme.</a:t>
            </a:r>
            <a:endParaRPr lang="ca-ES" altLang="ca-ES" sz="33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La conception de la formation </a:t>
            </a:r>
            <a:r>
              <a:rPr lang="en-US" altLang="ca-ES" sz="3300" b="0" u="none" dirty="0" err="1" smtClean="0">
                <a:solidFill>
                  <a:srgbClr val="000000"/>
                </a:solidFill>
                <a:latin typeface="Calibri" pitchFamily="34" charset="0"/>
              </a:rPr>
              <a:t>professionnelle</a:t>
            </a: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300" b="0" u="none" dirty="0" err="1" smtClean="0">
                <a:solidFill>
                  <a:srgbClr val="000000"/>
                </a:solidFill>
                <a:latin typeface="Calibri" pitchFamily="34" charset="0"/>
              </a:rPr>
              <a:t>basée</a:t>
            </a: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300" b="0" u="none" dirty="0" err="1" smtClean="0">
                <a:solidFill>
                  <a:srgbClr val="000000"/>
                </a:solidFill>
                <a:latin typeface="Calibri" pitchFamily="34" charset="0"/>
              </a:rPr>
              <a:t>sur</a:t>
            </a: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la </a:t>
            </a:r>
            <a:r>
              <a:rPr lang="en-US" altLang="ca-ES" sz="3300" b="0" u="none" dirty="0" err="1" smtClean="0">
                <a:solidFill>
                  <a:srgbClr val="000000"/>
                </a:solidFill>
                <a:latin typeface="Calibri" pitchFamily="34" charset="0"/>
              </a:rPr>
              <a:t>pratique</a:t>
            </a: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300" b="0" u="none" dirty="0" err="1" smtClean="0">
                <a:solidFill>
                  <a:srgbClr val="000000"/>
                </a:solidFill>
                <a:latin typeface="Calibri" pitchFamily="34" charset="0"/>
              </a:rPr>
              <a:t>est</a:t>
            </a: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en </a:t>
            </a:r>
            <a:r>
              <a:rPr lang="en-US" altLang="ca-ES" sz="3300" b="0" u="none" dirty="0" err="1" smtClean="0">
                <a:solidFill>
                  <a:srgbClr val="000000"/>
                </a:solidFill>
                <a:latin typeface="Calibri" pitchFamily="34" charset="0"/>
              </a:rPr>
              <a:t>ligne</a:t>
            </a: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avec la </a:t>
            </a:r>
            <a:r>
              <a:rPr lang="en-US" altLang="ca-ES" sz="3300" b="0" u="none" dirty="0" err="1" smtClean="0">
                <a:solidFill>
                  <a:srgbClr val="C00000"/>
                </a:solidFill>
                <a:latin typeface="Calibri" pitchFamily="34" charset="0"/>
              </a:rPr>
              <a:t>littérature</a:t>
            </a:r>
            <a:r>
              <a:rPr lang="en-US" altLang="ca-ES" sz="3300" b="0" u="none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altLang="ca-ES" sz="3300" b="0" u="none" dirty="0" err="1" smtClean="0">
                <a:solidFill>
                  <a:srgbClr val="C00000"/>
                </a:solidFill>
                <a:latin typeface="Calibri" pitchFamily="34" charset="0"/>
              </a:rPr>
              <a:t>actuelle</a:t>
            </a:r>
            <a:r>
              <a:rPr lang="en-US" altLang="ca-ES" sz="3300" b="0" u="none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altLang="ca-ES" sz="3300" b="0" u="none" dirty="0" err="1" smtClean="0">
                <a:solidFill>
                  <a:srgbClr val="000000"/>
                </a:solidFill>
                <a:latin typeface="Calibri" pitchFamily="34" charset="0"/>
              </a:rPr>
              <a:t>sur</a:t>
            </a: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les </a:t>
            </a:r>
            <a:r>
              <a:rPr lang="en-US" altLang="ca-ES" sz="3300" b="0" i="1" u="none" dirty="0" smtClean="0">
                <a:solidFill>
                  <a:srgbClr val="000000"/>
                </a:solidFill>
                <a:latin typeface="Calibri" pitchFamily="34" charset="0"/>
              </a:rPr>
              <a:t>ALMP</a:t>
            </a: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ca-ES" sz="3300" b="0" u="none" dirty="0" err="1" smtClean="0">
                <a:solidFill>
                  <a:srgbClr val="000000"/>
                </a:solidFill>
                <a:latin typeface="Calibri" pitchFamily="34" charset="0"/>
              </a:rPr>
              <a:t>efficaces</a:t>
            </a: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(</a:t>
            </a:r>
            <a:r>
              <a:rPr lang="en-US" altLang="ca-ES" sz="3300" b="0" u="none" dirty="0" err="1" smtClean="0">
                <a:solidFill>
                  <a:srgbClr val="000000"/>
                </a:solidFill>
                <a:latin typeface="Calibri" pitchFamily="34" charset="0"/>
              </a:rPr>
              <a:t>Kluve</a:t>
            </a: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 2014</a:t>
            </a:r>
            <a:r>
              <a:rPr lang="en-US" altLang="ca-ES" sz="3300" b="0" u="none" dirty="0" smtClean="0">
                <a:solidFill>
                  <a:srgbClr val="000000"/>
                </a:solidFill>
                <a:latin typeface="Calibri" pitchFamily="34" charset="0"/>
              </a:rPr>
              <a:t>).</a:t>
            </a:r>
            <a:endParaRPr lang="ca-ES" altLang="ca-ES" sz="3300" b="0" u="none" dirty="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 algn="l" defTabSz="457200" eaLnBrk="0" hangingPunct="0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Font typeface="Arial" pitchFamily="34" charset="0"/>
              <a:buNone/>
            </a:pPr>
            <a:endParaRPr lang="ca-ES" altLang="ca-ES" sz="3300" b="0" u="none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544513" y="2643182"/>
            <a:ext cx="9361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a-ES" altLang="ca-ES" sz="2000" dirty="0" smtClean="0">
                <a:solidFill>
                  <a:srgbClr val="000000"/>
                </a:solidFill>
                <a:latin typeface="Helvetica" pitchFamily="-112" charset="0"/>
              </a:rPr>
              <a:t>Qu’est-ce qui marche (ou peut-être pas), et dans quelles</a:t>
            </a:r>
            <a:r>
              <a:rPr lang="ca-ES" altLang="ca-ES" sz="2200" dirty="0" smtClean="0">
                <a:solidFill>
                  <a:srgbClr val="000000"/>
                </a:solidFill>
                <a:latin typeface="Helvetica" pitchFamily="-112" charset="0"/>
              </a:rPr>
              <a:t> </a:t>
            </a:r>
            <a:r>
              <a:rPr lang="ca-ES" altLang="ca-ES" sz="2000" dirty="0" smtClean="0">
                <a:solidFill>
                  <a:srgbClr val="000000"/>
                </a:solidFill>
                <a:latin typeface="Helvetica" pitchFamily="-112" charset="0"/>
              </a:rPr>
              <a:t>circonstances</a:t>
            </a:r>
            <a:r>
              <a:rPr lang="ca-ES" altLang="ca-ES" sz="2200" dirty="0">
                <a:solidFill>
                  <a:srgbClr val="000000"/>
                </a:solidFill>
                <a:latin typeface="Helvetica" pitchFamily="-112" charset="0"/>
              </a:rPr>
              <a:t> 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380968" y="1500174"/>
            <a:ext cx="8929687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  <a:buSzPct val="90000"/>
            </a:pPr>
            <a:r>
              <a:rPr lang="es-ES" altLang="ca-ES" sz="2400" b="0" u="none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altLang="ca-ES" sz="2400" b="0" u="none" dirty="0" err="1" smtClean="0">
                <a:solidFill>
                  <a:srgbClr val="000000"/>
                </a:solidFill>
                <a:cs typeface="Arial" pitchFamily="34" charset="0"/>
              </a:rPr>
              <a:t>L’évaluation</a:t>
            </a:r>
            <a:r>
              <a:rPr lang="es-ES" altLang="ca-ES" sz="2400" b="0" u="none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altLang="ca-ES" sz="2400" b="0" u="none" dirty="0" err="1" smtClean="0">
                <a:solidFill>
                  <a:srgbClr val="000000"/>
                </a:solidFill>
                <a:cs typeface="Arial" pitchFamily="34" charset="0"/>
              </a:rPr>
              <a:t>comme</a:t>
            </a:r>
            <a:r>
              <a:rPr lang="es-ES" altLang="ca-ES" sz="2400" b="0" u="none" dirty="0" smtClean="0">
                <a:solidFill>
                  <a:srgbClr val="000000"/>
                </a:solidFill>
                <a:cs typeface="Arial" pitchFamily="34" charset="0"/>
              </a:rPr>
              <a:t> ‘</a:t>
            </a:r>
            <a:r>
              <a:rPr lang="es-ES" altLang="ca-ES" sz="2400" b="0" u="none" dirty="0" err="1" smtClean="0">
                <a:solidFill>
                  <a:srgbClr val="000000"/>
                </a:solidFill>
                <a:cs typeface="Arial" pitchFamily="34" charset="0"/>
              </a:rPr>
              <a:t>enquête</a:t>
            </a:r>
            <a:r>
              <a:rPr lang="es-ES" altLang="ca-ES" sz="2400" b="0" u="none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altLang="ca-ES" sz="2400" b="0" u="none" dirty="0" err="1" smtClean="0">
                <a:solidFill>
                  <a:srgbClr val="000000"/>
                </a:solidFill>
                <a:cs typeface="Arial" pitchFamily="34" charset="0"/>
              </a:rPr>
              <a:t>scientifique</a:t>
            </a:r>
            <a:r>
              <a:rPr lang="es-ES" altLang="ca-ES" sz="2400" b="0" u="none" dirty="0" smtClean="0">
                <a:solidFill>
                  <a:srgbClr val="000000"/>
                </a:solidFill>
                <a:cs typeface="Arial" pitchFamily="34" charset="0"/>
              </a:rPr>
              <a:t>’ </a:t>
            </a:r>
            <a:r>
              <a:rPr lang="es-ES" altLang="ca-ES" sz="2400" b="0" u="none" dirty="0">
                <a:solidFill>
                  <a:srgbClr val="000000"/>
                </a:solidFill>
                <a:cs typeface="Arial" pitchFamily="34" charset="0"/>
              </a:rPr>
              <a:t>– </a:t>
            </a:r>
            <a:r>
              <a:rPr lang="es-ES" altLang="ca-ES" sz="2400" b="0" u="none" dirty="0" err="1" smtClean="0">
                <a:solidFill>
                  <a:srgbClr val="000000"/>
                </a:solidFill>
                <a:cs typeface="Arial" pitchFamily="34" charset="0"/>
              </a:rPr>
              <a:t>pour</a:t>
            </a:r>
            <a:r>
              <a:rPr lang="es-ES" altLang="ca-ES" sz="2400" b="0" u="none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altLang="ca-ES" sz="2400" b="0" u="none" dirty="0" err="1" smtClean="0">
                <a:solidFill>
                  <a:srgbClr val="000000"/>
                </a:solidFill>
                <a:cs typeface="Arial" pitchFamily="34" charset="0"/>
              </a:rPr>
              <a:t>déterminer</a:t>
            </a:r>
            <a:r>
              <a:rPr lang="es-ES" altLang="ca-ES" sz="2400" b="0" u="none" dirty="0" smtClean="0">
                <a:solidFill>
                  <a:srgbClr val="000000"/>
                </a:solidFill>
                <a:cs typeface="Arial" pitchFamily="34" charset="0"/>
              </a:rPr>
              <a:t> si une </a:t>
            </a:r>
            <a:r>
              <a:rPr lang="es-ES" altLang="ca-ES" sz="2400" b="0" u="none" dirty="0" err="1" smtClean="0">
                <a:solidFill>
                  <a:srgbClr val="000000"/>
                </a:solidFill>
                <a:cs typeface="Arial" pitchFamily="34" charset="0"/>
              </a:rPr>
              <a:t>bonne</a:t>
            </a:r>
            <a:r>
              <a:rPr lang="es-ES" altLang="ca-ES" sz="2400" b="0" u="none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altLang="ca-ES" sz="2400" b="0" u="none" dirty="0" err="1" smtClean="0">
                <a:solidFill>
                  <a:srgbClr val="000000"/>
                </a:solidFill>
                <a:cs typeface="Arial" pitchFamily="34" charset="0"/>
              </a:rPr>
              <a:t>idée</a:t>
            </a:r>
            <a:r>
              <a:rPr lang="es-ES" altLang="ca-ES" sz="2400" b="0" u="none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altLang="ca-ES" sz="2400" b="0" u="none" dirty="0" err="1" smtClean="0">
                <a:solidFill>
                  <a:srgbClr val="000000"/>
                </a:solidFill>
                <a:cs typeface="Arial" pitchFamily="34" charset="0"/>
              </a:rPr>
              <a:t>fonctionne</a:t>
            </a:r>
            <a:r>
              <a:rPr lang="es-ES" altLang="ca-ES" sz="2400" b="0" u="none" dirty="0" smtClean="0">
                <a:solidFill>
                  <a:srgbClr val="000000"/>
                </a:solidFill>
                <a:cs typeface="Arial" pitchFamily="34" charset="0"/>
              </a:rPr>
              <a:t> en </a:t>
            </a:r>
            <a:r>
              <a:rPr lang="es-ES" altLang="ca-ES" sz="2400" b="0" u="none" dirty="0" err="1" smtClean="0">
                <a:solidFill>
                  <a:srgbClr val="000000"/>
                </a:solidFill>
                <a:cs typeface="Arial" pitchFamily="34" charset="0"/>
              </a:rPr>
              <a:t>pratique</a:t>
            </a:r>
            <a:r>
              <a:rPr lang="es-ES" altLang="ca-ES" sz="2400" b="0" u="none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ca-ES" altLang="ca-ES" sz="2400" b="0" u="none" dirty="0">
              <a:solidFill>
                <a:srgbClr val="90969B"/>
              </a:solidFill>
              <a:cs typeface="Arial" pitchFamily="34" charset="0"/>
            </a:endParaRPr>
          </a:p>
        </p:txBody>
      </p:sp>
      <p:sp>
        <p:nvSpPr>
          <p:cNvPr id="5" name="QuadreDeText 4"/>
          <p:cNvSpPr txBox="1">
            <a:spLocks noChangeArrowheads="1"/>
          </p:cNvSpPr>
          <p:nvPr/>
        </p:nvSpPr>
        <p:spPr bwMode="auto">
          <a:xfrm>
            <a:off x="1738290" y="3643315"/>
            <a:ext cx="1428760" cy="16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a-ES" altLang="ca-ES" sz="1600" dirty="0" smtClean="0">
                <a:solidFill>
                  <a:srgbClr val="C00000"/>
                </a:solidFill>
                <a:latin typeface="Helvetica" pitchFamily="-112" charset="0"/>
              </a:rPr>
              <a:t>Oui / Non</a:t>
            </a:r>
            <a:endParaRPr lang="ca-ES" altLang="ca-ES" sz="1600" dirty="0">
              <a:solidFill>
                <a:srgbClr val="C00000"/>
              </a:solidFill>
              <a:latin typeface="Helvetica" pitchFamily="-112" charset="0"/>
            </a:endParaRPr>
          </a:p>
        </p:txBody>
      </p:sp>
      <p:sp>
        <p:nvSpPr>
          <p:cNvPr id="12" name="QuadreDeText 11"/>
          <p:cNvSpPr txBox="1">
            <a:spLocks noChangeArrowheads="1"/>
          </p:cNvSpPr>
          <p:nvPr/>
        </p:nvSpPr>
        <p:spPr bwMode="auto">
          <a:xfrm>
            <a:off x="4524372" y="3643314"/>
            <a:ext cx="3071834" cy="17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ca-ES" altLang="ca-ES" sz="1800" dirty="0" smtClean="0">
                <a:solidFill>
                  <a:srgbClr val="C00000"/>
                </a:solidFill>
                <a:latin typeface="Helvetica" pitchFamily="-112" charset="0"/>
              </a:rPr>
              <a:t>Pourquoi et comment</a:t>
            </a:r>
            <a:endParaRPr lang="ca-ES" altLang="ca-ES" sz="1800" dirty="0">
              <a:solidFill>
                <a:srgbClr val="C00000"/>
              </a:solidFill>
              <a:latin typeface="Helvetica" pitchFamily="-112" charset="0"/>
            </a:endParaRPr>
          </a:p>
        </p:txBody>
      </p:sp>
      <p:cxnSp>
        <p:nvCxnSpPr>
          <p:cNvPr id="9" name="Connector recte 8"/>
          <p:cNvCxnSpPr/>
          <p:nvPr/>
        </p:nvCxnSpPr>
        <p:spPr>
          <a:xfrm>
            <a:off x="523844" y="3143248"/>
            <a:ext cx="37163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or recte 14"/>
          <p:cNvCxnSpPr/>
          <p:nvPr/>
        </p:nvCxnSpPr>
        <p:spPr>
          <a:xfrm>
            <a:off x="4389402" y="3119428"/>
            <a:ext cx="33845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0968" y="4286256"/>
            <a:ext cx="5111750" cy="10001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a-ES" sz="2000" b="0" u="none" dirty="0" smtClean="0">
                <a:solidFill>
                  <a:schemeClr val="tx1"/>
                </a:solidFill>
              </a:rPr>
              <a:t>Attribution</a:t>
            </a:r>
            <a:endParaRPr lang="ca-ES" sz="2000" b="0" u="none" dirty="0">
              <a:solidFill>
                <a:schemeClr val="tx1"/>
              </a:solidFill>
            </a:endParaRPr>
          </a:p>
          <a:p>
            <a:pPr>
              <a:defRPr/>
            </a:pPr>
            <a:endParaRPr lang="ca-ES" sz="2000" b="0" u="none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a-ES" sz="2000" b="0" u="none" dirty="0" smtClean="0">
                <a:solidFill>
                  <a:schemeClr val="tx1"/>
                </a:solidFill>
              </a:rPr>
              <a:t>Evaluation de l’efficacité</a:t>
            </a:r>
            <a:endParaRPr lang="ca-ES" sz="2000" b="0" u="non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92638" y="5286388"/>
            <a:ext cx="4973637" cy="1143008"/>
          </a:xfrm>
          <a:prstGeom prst="rect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a-ES" sz="2000" b="0" u="none" dirty="0" err="1">
                <a:solidFill>
                  <a:schemeClr val="tx1"/>
                </a:solidFill>
              </a:rPr>
              <a:t>Contribution</a:t>
            </a:r>
            <a:endParaRPr lang="ca-ES" sz="2000" b="0" u="none" dirty="0">
              <a:solidFill>
                <a:schemeClr val="tx1"/>
              </a:solidFill>
            </a:endParaRPr>
          </a:p>
          <a:p>
            <a:pPr>
              <a:defRPr/>
            </a:pPr>
            <a:endParaRPr lang="ca-ES" sz="2000" b="0" u="none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a-ES" sz="2000" b="0" u="none" dirty="0" smtClean="0">
                <a:solidFill>
                  <a:schemeClr val="tx1"/>
                </a:solidFill>
              </a:rPr>
              <a:t>Analyse de la mise en place</a:t>
            </a:r>
            <a:endParaRPr lang="ca-ES" sz="2000" b="0" u="none" dirty="0">
              <a:solidFill>
                <a:schemeClr val="tx1"/>
              </a:solidFill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>
          <a:xfrm>
            <a:off x="488950" y="765175"/>
            <a:ext cx="8915400" cy="503238"/>
          </a:xfrm>
          <a:prstGeom prst="rect">
            <a:avLst/>
          </a:prstGeom>
        </p:spPr>
        <p:txBody>
          <a:bodyPr/>
          <a:lstStyle/>
          <a:p>
            <a:pPr lvl="0"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ca-ES" sz="3000" b="0" u="none" kern="0" dirty="0" smtClean="0">
                <a:solidFill>
                  <a:srgbClr val="C00000"/>
                </a:solidFill>
                <a:latin typeface="Arial" charset="0"/>
                <a:ea typeface="+mj-ea"/>
                <a:cs typeface="+mj-cs"/>
              </a:rPr>
              <a:t>Poser les ‘</a:t>
            </a:r>
            <a:r>
              <a:rPr lang="en-US" altLang="ca-ES" sz="3000" b="0" u="none" kern="0" dirty="0" err="1" smtClean="0">
                <a:solidFill>
                  <a:srgbClr val="C00000"/>
                </a:solidFill>
                <a:latin typeface="Arial" charset="0"/>
                <a:ea typeface="+mj-ea"/>
                <a:cs typeface="+mj-cs"/>
              </a:rPr>
              <a:t>bonnes</a:t>
            </a:r>
            <a:r>
              <a:rPr lang="en-US" altLang="ca-ES" sz="3000" b="0" u="none" kern="0" dirty="0" smtClean="0">
                <a:solidFill>
                  <a:srgbClr val="C00000"/>
                </a:solidFill>
                <a:latin typeface="Arial" charset="0"/>
                <a:ea typeface="+mj-ea"/>
                <a:cs typeface="+mj-cs"/>
              </a:rPr>
              <a:t>’ questions en </a:t>
            </a:r>
            <a:r>
              <a:rPr lang="en-US" altLang="ca-ES" sz="3000" b="0" u="none" kern="0" dirty="0" err="1" smtClean="0">
                <a:solidFill>
                  <a:srgbClr val="C00000"/>
                </a:solidFill>
                <a:latin typeface="Arial" charset="0"/>
                <a:ea typeface="+mj-ea"/>
                <a:cs typeface="+mj-cs"/>
              </a:rPr>
              <a:t>politique</a:t>
            </a:r>
            <a:r>
              <a:rPr lang="en-US" altLang="ca-ES" sz="3000" b="0" u="none" kern="0" dirty="0" smtClean="0">
                <a:solidFill>
                  <a:srgbClr val="C00000"/>
                </a:solidFill>
                <a:latin typeface="Arial" charset="0"/>
                <a:ea typeface="+mj-ea"/>
                <a:cs typeface="+mj-cs"/>
              </a:rPr>
              <a:t> </a:t>
            </a:r>
            <a:r>
              <a:rPr lang="en-US" altLang="ca-ES" sz="3000" b="0" u="none" kern="0" dirty="0" err="1" smtClean="0">
                <a:solidFill>
                  <a:srgbClr val="C00000"/>
                </a:solidFill>
                <a:latin typeface="Arial" charset="0"/>
                <a:ea typeface="+mj-ea"/>
                <a:cs typeface="+mj-cs"/>
              </a:rPr>
              <a:t>publique</a:t>
            </a:r>
            <a:endParaRPr lang="en-US" altLang="ca-ES" sz="3000" b="0" u="none" kern="0" dirty="0" smtClean="0">
              <a:solidFill>
                <a:srgbClr val="C00000"/>
              </a:solidFill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12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8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9"/>
          <p:cNvSpPr txBox="1">
            <a:spLocks noChangeArrowheads="1"/>
          </p:cNvSpPr>
          <p:nvPr/>
        </p:nvSpPr>
        <p:spPr bwMode="auto">
          <a:xfrm>
            <a:off x="309531" y="642918"/>
            <a:ext cx="5357850" cy="51593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anchor="b"/>
          <a:lstStyle>
            <a:lvl1pPr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1pPr>
            <a:lvl2pPr marL="742950" indent="-28575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2pPr>
            <a:lvl3pPr marL="11430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3pPr>
            <a:lvl4pPr marL="16002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4pPr>
            <a:lvl5pPr marL="20574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5pPr>
            <a:lvl6pPr marL="25146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6pPr>
            <a:lvl7pPr marL="29718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7pPr>
            <a:lvl8pPr marL="34290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8pPr>
            <a:lvl9pPr marL="38862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9pPr>
          </a:lstStyle>
          <a:p>
            <a:pPr algn="l" eaLnBrk="1" hangingPunct="1"/>
            <a:r>
              <a:rPr lang="en-GB" altLang="ca-ES" sz="2800" dirty="0">
                <a:solidFill>
                  <a:srgbClr val="CC0000"/>
                </a:solidFill>
              </a:rPr>
              <a:t>A) </a:t>
            </a:r>
            <a:r>
              <a:rPr lang="en-GB" altLang="ca-ES" sz="2800" dirty="0" smtClean="0">
                <a:solidFill>
                  <a:srgbClr val="CC0000"/>
                </a:solidFill>
              </a:rPr>
              <a:t>Evaluation de </a:t>
            </a:r>
            <a:r>
              <a:rPr lang="en-GB" altLang="ca-ES" sz="2800" dirty="0" err="1" smtClean="0">
                <a:solidFill>
                  <a:srgbClr val="CC0000"/>
                </a:solidFill>
              </a:rPr>
              <a:t>l’efficacité</a:t>
            </a:r>
            <a:endParaRPr lang="en-GB" altLang="ca-ES" sz="2800" dirty="0">
              <a:solidFill>
                <a:srgbClr val="CC0000"/>
              </a:solidFill>
            </a:endParaRPr>
          </a:p>
        </p:txBody>
      </p:sp>
      <p:sp>
        <p:nvSpPr>
          <p:cNvPr id="11268" name="AutoShape 4" descr="data:image/jpeg;base64,/9j/4AAQSkZJRgABAQAAAQABAAD/2wCEAAkGBhQSEBUUEBQUFBUVFhQYFRcVFhUVFhcXFhUVGBYVGBcXHCcgGBkjGRQVHzAgIycpLDgsGB8xNTAqNSYtLCkBCQoKDgwOGg8PGi8kHyUqKSwsKiosKSwsLS0sLCwpLCkpLSksLCksLCksLCwsLCkqKSwpLCwsLCksKSwpLCksKf/AABEIAKoA4wMBIgACEQEDEQH/xAAcAAACAgMBAQAAAAAAAAAAAAAABQQGAQIDBwj/xABJEAACAQIDBAYFBwkGBgMAAAABAgMAEQQSIQUTMUEGIlFhcYEHMkKRoRQjM1JyscEVYoKSk6Ky0dIWJENUY8MXU6PC0/Bzg4T/xAAbAQACAwEBAQAAAAAAAAAAAAAAAQIDBAUGB//EAC4RAAICAQMDAgQFBQAAAAAAAAABAhEDEiExBEFRE2EFInGxIzKBofEUFWKR0f/aAAwDAQACEQMRAD8AvFFFFbDAFFFFABRRRQBiis0UAFFFFABRRRQAUUUUAFFFFABRRRQAUUUUAFFFFABRRRakAUUWotQAUUUUwCiiigAooooAKKKKACiiuM6M7RxRnK8rZc3NFALO47woNu8ik3Q0r2OeJ2pFGbSSIp+qT1j4KNT7q5fl2DnIF+2roPe6gVeNlbDhw65YUC/Wbi7HmzudWPeTU4iqfUL/AEfc8+i2rC3qyxN9mRD9xrsJ1+svvFXDEbHgf6SGJvtRo33iozdFMGeOFw37GP8Apo9QPR9ys74do94rBxC/WX3irGehuC/ymH/ZJ/Kt06I4IcMJhv2Mf9NP1Bej7lTl2pCvrSxL4yIPvNcD0iw3/PjP2WDfw3q+Q7EgT1IIV+zGg+4VLWMDgLeGlL1GP0V5POl2/hz/AIyD7Ryfx2qcDfhV2lhDCzAMDxBFx7jVEfBrh8dLh4xliMcc8ajgmZnSRFHJcyBgOWY+Uo5LZGWKlaO1qzauwirbc1OyqiPlrYJXcQ11WGix0RN3Ru6mGKgRUrHpIm7o3dTdzRuqLCiFu6wY6nbqubJRYURCtakV3cVyNSImlqKzRTEYooooAKKKKACpGxIwcZGTyjlt55B91R677Ka2Ki794vvS4+K1CfBPH+ZFxqt9JmnaWJI1xBiKsWOGKIxkzKFV3YjIgBZu82HKx7dLdnSzJEIk3gWW7pvmguu7cAl11sHKmw7Krh6L4627LyM6FN1iTiXVERbNkESm8jE3Qs97ixvyrMbDnjItpyAtEMSsmZhKryRxwkGQBUgyhmFl13nGwPEmwi/k/bAK2aUZbH6ZGysTKSuU33yH5pczMCAb27O0XRrH/JAgllD7xd6oljJNowOs5a6rnubAknTTlVkxGysaYcKI8QiSxAmUgExSMIyFRkJuUJ46g8x2UALOj8uOj3ZmjxEwbPmHVUhssdi28kNlvvOFteVc4dn7TlMpxDyxBpY3iWGRLrG0gWSNurpaMBhqdS2vAVz/ACHj5iwmurM145Y8U4iw4Llmyotmlca2zC1so0sb2LYewVhnnfNI2Z/m888stkKJcZWYheuH5UAIsdDjt5JEPlZUZvkzxtGAWJIBnlbUKoCm1jfM3HQVO2R+UlaFMSEkUyMzzIVUqgEnzbpzBOQhl8COZgx9HdokEfKbCYNG5EhJiRSWSSMkayMWdW7iv1a1wnRnHJ8+0meXeBmhSV1WRd4Cc7uzLoBoFVdLg3oAvtU/aEebarn6uDhH688x+5RTHYOy8SsrviJSyAAQx5s+XN1pMz2G8seqpIuAD21F2jHk2mGPCfDZR9qCQn4rN+7TjyRlwdt1Wd1XfLWctW2U0LNrzGKB3U2IA1Iva7AFrc7XvburXY20d6pDWzpYPl4G4urrfXKw1HeCOINVPaGLxELywzsZVcOMrnR42uA8beywBtbhca20NL9m7TcKrxsUkUFbkAkc2R0OhUnrW77gi+vOyddGE6lx39jr4vhksmO488r3Xf8AVF22rtUpNDElruwL31sl8oA7CWPH801NxmMWJcz+QHE6X09178BxNefSTys5lZ80uZGuVsvUYFUCjgmh531JvepGM2jJMwaUqbMCVscmUG+S17kXAvrrblUF8Sx7/Xb/AKWP4PmVbdt/r4L1s/Fb2JXKlMwvlJBNrm3DtGvnXZjVHO0ZsRKsQkcFwSSGyBUFszBUtwuAL3Nzxq1tKEQXOigC7HsHEk8634MqzR1R4OX1OCXTy0z58eCSz1xeSo64oMLqwYHgQQR7xWpetCRkbNmauZNBNYqRAzeisUUwCsMwAuSAO06Vmqr6TY77Nk7mjP72v30m6Q0rdFkgxsbkhHRitswVlYi/C4B0rtXkGI2jBh8UIr/JZEWP5PiUGmVo0cJiUH0iEsRmHWHfXonRnpIuKVlbKs8RyzRgggHk6H2ozoQe+oRnZOePSO6I5gssJJt89GB4sSoHxrIWtMXgt4mW5U3VlYcVZCGVteNiOFSfBGOzL3UbaMTtDIsTBJCjhGPBWKkK3kbGq/F0lxKgCTDJIfrRShb9+ST1fDMfGuv9rJf8lN5SQf11mpmzUhNP0FxEkKRq8GEyuJGMAeR3kRRu2kkcrnbNdiSOQ48azP0PxckIjZ0TdrKA0U0itI0squxZjGcikAgizHU6inH9q5f8jiP18P8A+SsjpRN/kZ/18P8A+SigtCKL0eYg7gSYlN3A5cRBOqd43zkZZct13d1vlvd20FScV0BKxKuFEKMHmLgZ495HIxIjLqMw6hK+ZtT/AGftySSQK+GliBv1maIgWF+CuTr4VH/tQ/8AlJ2FzYqYSCL6EXkB176VBYnwnQaeOQzQzR4aSzkRRKzYYFhEArI1s6kRm7DK1zcWtraNh4J4sPHHIVLIiqSpYgkAXPW143pd/axueDxfksR/3KD0uPLB4w/oRD/cooLRYarfSlwJ8Fb1zNIB25NxJn8vV+FYPSbEvpFgmX86eWNFHkhdvhUXDbOffHEYlxJNlKLlBWKJCQSsakk62F2JubDgNKkkyMmhpeuGMxyxIXkIVRxP3DvJOlqHlpF0jx0AULOC5uWRFJzEgWzaHQa2udNalN6YtkYLVJL7C3bu2UxChSpsCCpFt4D3MdFvzFm041X8TOcwWILnZksGJC2d8vrAHgazhGuvrBtTqDmtqerfnbQX7qebJ2QksLvLcBXRlYGxG6u3HsuSD4V5rVLqc3z9j2Sxw6PB+H3K8uLK7zehFyPkBRi4dhocuguc2gA4kGtsLiWYaowJJyoAXcqOZVb2PGrZsnonDh1VpFlL5dHm1y5hrlIUIp142BpT0kwhhCxwQymIoCd0ruZGuRlkZQWygBTbgc3dVk+jirf2IY+ulKl+7+7FIGbLKjyRsobKynKcp9YEEWINufZSfacgldRJLI4vq8xeVV04iNR+A8q6HbbByjLkIsCjKVbws1uVcsTMreogXvv+FVY5ZMb0u68E80cWZalWrzW5cuhseHjjaPDSZzfPJcFCCRa4QgZV6vK/O5Jqw1Uuhe1orCARmOUqWZtGEpXi2a9+fA2trarbXqMMlKCa/Y8V1EXHI0/3CiiirigKKKKACkHTyLNs7ED8wH3MDT+lnSaHNgsQP9GT4KT+FJ8DXJ470twu8kwzn/FweHbTtVd2T/06W4BMRhpFlwzEMvAjjbmpHtL3VYMcmfD7MfthxEXnHM5HwkFSsNgKpSVGtlm6NelmCQBMaDh5OBaxMRPjxTwPvr0LBTJKoaJ0dTwKMGHvFeSt0fjlFpEDd/PyPGuUHQR42z4PESQt3Ej4rb43p6miGhdj2tY66qlefejHpRPLLiMNi5N48VijEAEgEq/Aa65Tr216GGouxVRsqVuFrnvKwZqQHXeFSGAvbiL2uDobd9LZMcI24MIywFmFmjLmym4NmjLG1+IJF9CKlmek+35uqo+v1PMlSPcVB8qVEtXYdF61MtRGnrk09T0leoltPXJ5qiNLWplqVEXI7PLVX27suJWlxMzO4sgEVwFJHVRNNSCx4E2uxNPy1Ltt7K+URhM5Szo91tfqk3Avw8ajOGqPkeOemV2UqLPHEXVF3YktM40UO5OYoBpkVrAnQfGrV0bDndJcGENA0qMLdWVCxJY62zqTbgQbU1w+GWNAiABVFgOQFRjhZUkkkgdLyZMyyIWXqLlFirAqLdx5mskekWPeO7fJ0Jde8rUZ7RV19D0S1x41UuleAbdyphnEbNGSNbBGvyI9QMLju41Hw2OkeOyZkddGj3jZRz0I1KtyNvHgRUad0X6dnzShxulzSdQixuiA3sOLdp48qjOV7UXYsen5r2K5h+j0cOCluiPI6XMgyuM+ZAAG5DM2mvjzpfB0Kkkwi4iNmdyS26BUK0QJGUEj6WwzAk25aU1xcCyROqBd8FJVkuu+VNSwAtdwPZIurW01FdNkbVOHhAjtIgUFQTbS3snl4Gpf0qmrW7LMeeT2ex06MbIgVBNCWdmBGZ9GXXrJlsMhBFiO6n1QYsQsi/KMMLq300YHWDD1msPbHMcxYjXjMjkDAFSCCLgjgQedasLjppKvY5HUwnGdyd+5tRRRVpnCiiimAVrPBnRlPtKy+8EfjXRRXaNaixo8RweuzcKTxgx7xnuE0cZ+9TVuw2z6rL4crg9qwjQwYmGVe7LNIhPuda9D2ZEHjRxwdVb9YX/GqLNhHw2BqcuHykE+roD3XNgfefuqaMMANTlvYX059l+dcMajfQkoM5ARy4zXDqReO3W8qi2MoGy8YMJ0iOY2V3dGvwtItx8bV6vLtYABsr7skLvCtku3q2JsSCdMwFu+oWy9nYKNjjGUZ1KiSWcoTYoCpXiA1raDrXvUTae3JsWGiwsW7gbR58QCXdb3tHFy7i3uqUbK5UPWxFaGeocYsoBJNgBc8++sST2IvzNvOrqM92TN9ULGRF5Ij7KFmP2stl+8mke2ulO7OSIXIdUZgL9YnVVHAkDiToPfXOXpaqsFkeFC3qr1mbwvpfyBqp5oJ1ZasORq0izF65YhmytktmsbX7eVRMFtEu2VkcaXDZWyMO4sAQe41Nq5U0VNOL3F53gBO8ZQNTvIYywA53R1H7tEeFDqrPJP1vVJlWEdoyqtgfO/nU8ioR2LEdGXMg4I1mUdlswJA7r27qpnjk+GasWbGr1ROCYx2usLrKV0L5NL/VLBwrOOeX4cK1YYs80H2UX/ALpCPhTWOMKAFAUDgAAAPADhW1WKLrdlDyJu1FCJ8Liz/iMP0oE+6Fj8a5HY+KPrS3//AETD+CNasVFGhB6r8IRYbZmIj1Row3DMZp3a3Z84rC3lWfkM2plhhmZvWYzyK5twHqAADkBYa08qJtfENHh5XjF2WORlHeFJH3VH0Yli6nJwKOj8qPiZI44MiRkb0NIZbyg6OrXNsuguLcSOVRDgAuInj5K9lW9hZ7MOzgD8K12J/d0WSE5uoCSTpIDq5PY19f51pNjHxEzyLZM2UGxvYBbA3t41ZixShktcUdO04LyRop5sHLvoLMjaPHewcDge5rDQ+R41ZsJtCN4/lGHJaFid6ntQv7Ry8vzl/SHO9Vzu0RAIZGLBDry4MOwHWuPQwPHjZhE1meMSWb1HKNldWHeGXUai3MaEz42nrjyUzcdNT4+x6IGuLjUH/wBvWaT4fGiPMygrED85GfWwzHnYcYDxuNBx4cG4N+FKMlJHNyY3B0zNFFFSK7NlNdFeuNF6APM8bFbam04DwxOGlZR2ssaSj4xtVx9H0m82bh25hMp8UYr9wFUn0gzHDbVgnA9hCR2hWZXXzQ286s3omxI+RyRg33U8ij7LBWB+NZpbM2wdouhhBFiLg6GlmJkVAyRKzSNpm55gLrduJK6HsFtbUzZ6VYrALZcgsR1b3IOUkZjpxbQansqJIovpPnnEUbO5DsbSBAFQZwbbu3qi6sDzPMmrp0axe9weHf60UfvCgH4g0l9IOzxLgpLDrRpmU8+oVJ156A0ejDG59nIvOJnTyzZh8GFW4+SnKti2Uo6V40w4SSUcY8rjxBFh8abmqLjpmxMBUlvnRaS7Eg3JtlU6JlPC3Zr20Z8qxx37kcGJ5Jbdjps7ZkjKEiBZgBdtLBjqWJbS5Nz261l+jMxe07ZATZAVTIxA4FiGIJ5cRxHEVf8AYmwiseSMgZFALN7TnVjp5VibCgylZFzxDqMCxGbQXcKBbQ8NfiK52OCi9Ujr5KlHTHleCsbFwEkLgISYjdZEe142AuGW2hU9wA1BtTOPENmW9rMZVtY3Vozpc31BXurfauGaAPJh7yxqCxjf6TKBc5H5kC9g1+HGlf5VVpFMd3X1zYaJvI0F3Ps8b248a361Sp9znejJNqS3a2HlFccLiM4PC4NjY31sCR5XtXatCdq0Y3HS6YUUUUxBWL0n6S7YMMfV9Y6DlqRw/Enw7RVb2DjZn6kUscNzcl/pJG5k5gSx/wDbVRLPFS08svj08pR18IvtBFR8AsgQCYqXFwSugI5G3I1Iq5FL2Kbj9j/JpQEP93lYqFJ+ikYEhL8o2I8jpwOkXEbEt6juFJylL24nhe1yvderN0qUfI5SfZCuPFHVvwpP8lza5iRc5QDwUHRuHLjV2N9mdDBJyjuaHCWAbMSV4aWUWHDw0t7qTdGsVbacI4ApiE8yFb/spvHA7FTK1weAJPPhfzt30oSDd7Tw7LwMxFuzNG9/L+VPJwTy/lZ6Bi8FmIdDkkW+V7X05o49pDzHusdaX4ORoiVCkINWiHWMX+pD9eDu4r4aU6qJtGTKoYDrr1l7RbVvLKDesk1XzIxYpX+HLdM2XaURFxJGR9tf50Uzk2fExJaOMnmSiknzIrNZ/wCq9jb/AG//ACIlFFFbDlnnXphwl0w8nY0iH9JQw/gqN6HcfllxEZ9pY3HipKn4MPdVi9J+Ez7Oc843jfyDWPwavOugOP3W0I+xw8Z/SF1+KiqMi3NWJ7HtsuIqHNiajTYul8+MqNFlknFThgQeBBB8DoaV+jGQCCSL2oZXjbyN0bzViP0K5T4yl/RHG7vaWIQ6CVElHihyv+6ze6prZkJK0ek1Ttq7NeKRljVnV8zoEUsU1GZTbgLtoe/uq41xxEftAhWW9mOo7w35poz4lkhRX0+T052d+i/SYywlgMrCyyrIrIVYe0LjUH3e6s7G23FikLwMWQMy5iCAWU9a19ePdSXZss7Yg5HijRlURo+8dXyKMxj9W1jck63v3V32fFDHvI0fUSMWigBUPJJqwDEknXjYgDnXA6r4hi6duErbXZJ/wdqEo3a7jLachkVoogWYizlbdRTo2v1yL2HnSGRVKiBAxKswQBjHkyjMRIh0YrcCxHAjzkYqaMHdyyOSOGFwQYlf/kZOsT3sVHceNLREIsfAy4WXDpKssZ3jo2ZwuZHIDsQ2VWW/ZbsrN0HxKWbOsc1SfH8t7/oq9ynPKSua8DHFbQTCRDeG7sTZUuSzW4KDrYdp89TVUbpROstyz25q9gR4WUDyK1a+kkrJDmiW8pIjQgXZd4QDY8uA+FRtldEYkUGdRLIdTm6yg9gB4+Jr0mWM5SUYOjDinjinOatsxL0oXchlIN/aI0FgCRlvq9yBlBtzvakeI6aOdOzgSSuh7chGummtu2ufSPAn5UY4I9FQMEQAAXALNbgOVz3VYOiPQsSwyRYglZHCNcKGygaqVZhY3zNw5acjWaeTK5aUzXjxYVDXQl2VNFi5wmJzXCsUBawkuRxsB1gB3A6dlWHE9EsOy2VMh5FCQR/Ol3SDofFhEeRHKNFIu7Z30bh1QBw0F/I8qsmGnzgkEGzMLjhYHSr8FSTUluUdVqi1KLpHSJCFAJuQACe0gca2oorYc4T9Lm/uUw+soUeLsq/jSWGRzGbKLWtmJA0PIX5+fbYUy6aSfMxoOMk0Yt3Jdz/CKgYnF5VsAcx05ZRbwJuRV+M39MvlMNNvBkX1ibkm4ChR/PkPxpKqsdp4ZSb2lB/Vjc3prg42W7MDYjU8fG4BvUXYPz21s4HVjjlI88qD72oycFuV1Fl/rliMMHWze8aEXFtDXWiqOTmJ1uLhsk2F8RiTYAfSAcBYaBaKY0VHRHwT9WfkKKKKmVi/pDgt9hJ4+bxOB45SV+IFfP2GxRRkkHFGR/1SDb76+ka+dtq4cJPMg4LJIB9nMbfAiqchfiPVJMeCLg6EXHgeFL58ZVb2Vt9Bh4xI6hlGUgnXqmw+AraTbMZ4Op8xSRaMp8ZSpccI8bhpWNlzmKQ/6coyMfIMTXGXGX4G9K9pPnQjzHiNak1sI9yw22EEa711Di6uOedCVbTxU++uhminsA5uDcWupBt3jXjwIrv6Jtu7/DanV1SX9IgxSj9pET+mO2nHSF7MR2vCf1llX/bpKd7MrcK3RUMdhXDFnkysbWmIumnqhrdaBr8GQ5e0cqkrgZd7AgUQKVlQsjh3C5LsF00uQOtx58eEzaMTPEyqAcwKkMbDK2jcjyJqNsdyMQ7TS3TDRrHdjZQ7gEi59Zgirdjr1+Vcj4x+D0uSS7qv17Grp5RyNauSx4PBJEgSJQijkBx7yfaPeb0g6RvmxuDjHsb+Zu4Km7X3tIa7z9OsGrZROHN7WjV5NSbWugIvc9tRMFGZMTPiHDDMUjiDqVIiQX4HhmdmPkK8j8A+H9RPrI5ssWkrdtPf/Zo6rLFY2kxlRRWrk8hckqBc2F2YKLnsua+lHGE+MhEWJExV3DKyNkDMchN7gD6hF9NbMbXIp8nSJGjQRSR2QWF2y6cAfcOFRsPDO6Z0WEi1/pHBtz9jjUYtIEztYLwLcRntckaDqDXXU3XvrJOEbuzpYcs6SaWxgbckmkzrEDErEiRyLuLEExqDzudWtpyqvSwjCT72LRFkVZAODwTdaNz+ctyL/mGm2HwxDyKkmYZsxCjdqrMBdSQL3PrWW3HUm9R9u4E/JpScvVhKgLm4KS4JLEkkZm99VR2do6rxLJj3XYsVFYTgKzXQPMFX6SlmxUCoL5EkkIuOLMqLx8GrljGDKVsc1wQtrEHne/K19aY7X2JK8pkheNSURCJFc2Cs5uCjD6/wpHiNl4kSdbERhg8EYyQ3+lLsT12PqqhI07KmsiitzfhnFRolyYlkTM62sNWUgjzHK+vdxrn6P4czYia1szqg8AC7fF191ctqdHHF0+VTG4hX1YlF5ZlS1gn1Vc+Qqy7B2MMLCIlYvqxLEAFiTxNtOFhSc1LZEc+ROO3cY0UUUjEFFFFABWruALkgDtNccZjViXMxA5C5Auey5qDM5fKQS4N8zRAPk4WVRyJ+sbnTlSsdHXFYxnvHCLMRqzewD7WXt7AeJ7r1Qtu+jTET4uR4miSNsti5JJyqFJyqNL25mr1+VYohbK6AanqMT3k2u3ma6zbWCi5Ww43kdItO2za+8CotJ8kk2uDzlvQ5La74mIWGtonPDxNVjor0LfH73JJGm7ZQMyt1syu19Dponxr1vE9KobFWmwq3BGuIU8R3CvJeiHSF8NiyEGe7Lopvm3YZSB2kqWt32quSSZdFyaY2l9D+MX1Hhbwdl+9fxrg3ov2puxIsJkUi4yNG5tryuG5dlemp0xgKK4ljytqLiUeXq8eVWDor01wgw4SSeNGVnADErdc7FSCwF9CKJUuBRlJ8nmXonnxeC2hDBiIZUjdpVs0TqVMiqeJGi5okNer9LdJF79z+5Kw/3aZSdLsGvHEw/tFPHwpDt7pBhp2TcTxSNYiysCfpImHD7JqK5JNma8z6WhVxkqk8SHKs1xmZVuwUmw4DlXos2KAZUUF5HvkjQXdrcTY6BRzYkAdta4/ZBUq874SNlZWKMbubXshkt38bWrQskYO2rKYQcjyHCzaLl1IkBAGvqyg6DwFezmkGwchLZ3CdYFQhTN9HkbWxUDjrY8tOdWGTYeICCTDumIXnG2VH8FkTqMe4qPGiefW91ROWJrg1rWRLi3DhY9hBuD7xWkE+YcGUg2ZWGVlPNWHI/DXTSutBRwR1gfJkM0oXUWTLGLEkkXUZrani1aLsxPazue15JHtfszMbeVS65zzhBc31IAAFyWPBQOZNLSkS1MqOMxDpLNuXKITfqql7qqqx1uSCFNiANQ3G1L8dtWZFJaSRwpDMjFCjIJSDc5ACCoW9m4k6E6Cy7Q2AGzImGDSMGLKJgBHvNbyNfIpJAOUEnTQc6Xf2ZhV8s5i+dzKNxiXZgzM5CuNOKtluLi45XrG4PVszSp5dP5n9C3GisKLC3ZUefHqrBBmeQ8I41LvbtyjgO82HfW3jky1fBJqtls2PC8t+7fssJGPvlNNcfjZoVDTQrEG9USToHPgkat99I9mTySYneYfDyz2+UMxjKbpTK0eVTMxC3CR6ga91VSknX1L8cWk/oTtpNeZR/r4Rf1UxMh/iFPaqu0toNDPG2LhMC77eO5kilVfmDEgO7YlddbkW141aEcEAggg6gjUEHmKcO/1I5dtK9jaiiirSkKKKKAOc0IYWNxY3BBsQahybFRjcl8x4sGyk+IWwPmKn1mkAsl2AjplZ5baeqwjtbn82q6+N6Q4r0VYOQ3c4gntMxJ/eU1caKVJj1NFEPobwXJpx/wDYv9Faf8GsIDcSYgEcDmX+mr9RRoQ9cvJ5/wD8GMJ/zZz5p/TXaH0PYRf8TEeUir9yVeqKWleB65eRFsvoZBA6uhmLLwLTOfIgEBvMU5aM9tvIV0op0iNtiv8AIdpWlSadHcKGKSMoIXgLAiw1J8a4P0XViS8kjX7dT7zrTuilpQ9TEP8AY6C2U3Ivex7bAHXiOApjs/ZSwDLE0ir2CR7e69TaKdINTNEhAJOtza5JJJtwuT41vRRTIkWbBFv8Rx4ED8KjvsNWsWeU2vbrkcRY8O6mVFFDsWwdH40BCmQAm5651NgLnvsB7qw+wo73CqT2te9/K1M6KVIepkTEQyspVXVCRYMAcy94vcXqBs/ZOJgXLDi3QE3Y5ISzH6zMY7se8k06rFDSYKTXAkm6PSTTCTGTLicoAVZYlAFjc3MeUsLngdO41YhtPEBcqvCq2sAsNgB3DPpXGiloiP1JeSqbW6ALiXzyzOT3ACw7BrpTrYOxhhYFhV3dVvYub2vyHYO7vpjRTSS4E5N8hRRRUiIUUUUAf//Z"/>
          <p:cNvSpPr>
            <a:spLocks noChangeAspect="1" noChangeArrowheads="1"/>
          </p:cNvSpPr>
          <p:nvPr/>
        </p:nvSpPr>
        <p:spPr bwMode="auto">
          <a:xfrm>
            <a:off x="4729163" y="-273050"/>
            <a:ext cx="27051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1pPr>
            <a:lvl2pPr marL="742950" indent="-28575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2pPr>
            <a:lvl3pPr marL="11430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3pPr>
            <a:lvl4pPr marL="16002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4pPr>
            <a:lvl5pPr marL="20574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5pPr>
            <a:lvl6pPr marL="25146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6pPr>
            <a:lvl7pPr marL="29718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7pPr>
            <a:lvl8pPr marL="34290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8pPr>
            <a:lvl9pPr marL="38862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9pPr>
          </a:lstStyle>
          <a:p>
            <a:pPr eaLnBrk="1" hangingPunct="1"/>
            <a:endParaRPr lang="ca-ES" altLang="ca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1430" y="1785926"/>
            <a:ext cx="5857916" cy="3857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6" descr="data:image/jpeg;base64,/9j/4AAQSkZJRgABAQAAAQABAAD/2wCEAAkGBhQSEBUUEBQUFBUVFhQYFRcVFhUVFhcXFhUVGBYVGBcXHCcgGBkjGRQVHzAgIycpLDgsGB8xNTAqNSYtLCkBCQoKDgwOGg8PGi8kHyUqKSwsKiosKSwsLS0sLCwpLCkpLSksLCksLCksLCwsLCkqKSwpLCwsLCksKSwpLCksKf/AABEIAKoA4wMBIgACEQEDEQH/xAAcAAACAgMBAQAAAAAAAAAAAAAABQQGAQIDBwj/xABJEAACAQIDBAYFBwkGBgMAAAABAgMAEQQSIQUTMUEGIlFhcYEHMkKRoRQjM1JyscEVYoKSk6Ky0dIWJENUY8MXU6PC0/Bzg4T/xAAbAQACAwEBAQAAAAAAAAAAAAAAAQIDBAUGB//EAC4RAAICAQMDAgQFBQAAAAAAAAABAhEDEiExBEFRE2EFInGxIzKBofEUFWKR0f/aAAwDAQACEQMRAD8AvFFFFbDAFFFFABRRRQBiis0UAFFFFABRRRQAUUUUAFFFFABRRRQAUUUUAFFFFABRRRakAUUWotQAUUUUwCiiigAooooAKKKKACiiuM6M7RxRnK8rZc3NFALO47woNu8ik3Q0r2OeJ2pFGbSSIp+qT1j4KNT7q5fl2DnIF+2roPe6gVeNlbDhw65YUC/Wbi7HmzudWPeTU4iqfUL/AEfc8+i2rC3qyxN9mRD9xrsJ1+svvFXDEbHgf6SGJvtRo33iozdFMGeOFw37GP8Apo9QPR9ys74do94rBxC/WX3irGehuC/ymH/ZJ/Kt06I4IcMJhv2Mf9NP1Bej7lTl2pCvrSxL4yIPvNcD0iw3/PjP2WDfw3q+Q7EgT1IIV+zGg+4VLWMDgLeGlL1GP0V5POl2/hz/AIyD7Ryfx2qcDfhV2lhDCzAMDxBFx7jVEfBrh8dLh4xliMcc8ajgmZnSRFHJcyBgOWY+Uo5LZGWKlaO1qzauwirbc1OyqiPlrYJXcQ11WGix0RN3Ru6mGKgRUrHpIm7o3dTdzRuqLCiFu6wY6nbqubJRYURCtakV3cVyNSImlqKzRTEYooooAKKKKACpGxIwcZGTyjlt55B91R677Ka2Ki794vvS4+K1CfBPH+ZFxqt9JmnaWJI1xBiKsWOGKIxkzKFV3YjIgBZu82HKx7dLdnSzJEIk3gWW7pvmguu7cAl11sHKmw7Krh6L4627LyM6FN1iTiXVERbNkESm8jE3Qs97ixvyrMbDnjItpyAtEMSsmZhKryRxwkGQBUgyhmFl13nGwPEmwi/k/bAK2aUZbH6ZGysTKSuU33yH5pczMCAb27O0XRrH/JAgllD7xd6oljJNowOs5a6rnubAknTTlVkxGysaYcKI8QiSxAmUgExSMIyFRkJuUJ46g8x2UALOj8uOj3ZmjxEwbPmHVUhssdi28kNlvvOFteVc4dn7TlMpxDyxBpY3iWGRLrG0gWSNurpaMBhqdS2vAVz/ACHj5iwmurM145Y8U4iw4Llmyotmlca2zC1so0sb2LYewVhnnfNI2Z/m888stkKJcZWYheuH5UAIsdDjt5JEPlZUZvkzxtGAWJIBnlbUKoCm1jfM3HQVO2R+UlaFMSEkUyMzzIVUqgEnzbpzBOQhl8COZgx9HdokEfKbCYNG5EhJiRSWSSMkayMWdW7iv1a1wnRnHJ8+0meXeBmhSV1WRd4Cc7uzLoBoFVdLg3oAvtU/aEebarn6uDhH688x+5RTHYOy8SsrviJSyAAQx5s+XN1pMz2G8seqpIuAD21F2jHk2mGPCfDZR9qCQn4rN+7TjyRlwdt1Wd1XfLWctW2U0LNrzGKB3U2IA1Iva7AFrc7XvburXY20d6pDWzpYPl4G4urrfXKw1HeCOINVPaGLxELywzsZVcOMrnR42uA8beywBtbhca20NL9m7TcKrxsUkUFbkAkc2R0OhUnrW77gi+vOyddGE6lx39jr4vhksmO488r3Xf8AVF22rtUpNDElruwL31sl8oA7CWPH801NxmMWJcz+QHE6X09178BxNefSTys5lZ80uZGuVsvUYFUCjgmh531JvepGM2jJMwaUqbMCVscmUG+S17kXAvrrblUF8Sx7/Xb/AKWP4PmVbdt/r4L1s/Fb2JXKlMwvlJBNrm3DtGvnXZjVHO0ZsRKsQkcFwSSGyBUFszBUtwuAL3Nzxq1tKEQXOigC7HsHEk8634MqzR1R4OX1OCXTy0z58eCSz1xeSo64oMLqwYHgQQR7xWpetCRkbNmauZNBNYqRAzeisUUwCsMwAuSAO06Vmqr6TY77Nk7mjP72v30m6Q0rdFkgxsbkhHRitswVlYi/C4B0rtXkGI2jBh8UIr/JZEWP5PiUGmVo0cJiUH0iEsRmHWHfXonRnpIuKVlbKs8RyzRgggHk6H2ozoQe+oRnZOePSO6I5gssJJt89GB4sSoHxrIWtMXgt4mW5U3VlYcVZCGVteNiOFSfBGOzL3UbaMTtDIsTBJCjhGPBWKkK3kbGq/F0lxKgCTDJIfrRShb9+ST1fDMfGuv9rJf8lN5SQf11mpmzUhNP0FxEkKRq8GEyuJGMAeR3kRRu2kkcrnbNdiSOQ48azP0PxckIjZ0TdrKA0U0itI0squxZjGcikAgizHU6inH9q5f8jiP18P8A+SsjpRN/kZ/18P8A+SigtCKL0eYg7gSYlN3A5cRBOqd43zkZZct13d1vlvd20FScV0BKxKuFEKMHmLgZ495HIxIjLqMw6hK+ZtT/AGftySSQK+GliBv1maIgWF+CuTr4VH/tQ/8AlJ2FzYqYSCL6EXkB176VBYnwnQaeOQzQzR4aSzkRRKzYYFhEArI1s6kRm7DK1zcWtraNh4J4sPHHIVLIiqSpYgkAXPW143pd/axueDxfksR/3KD0uPLB4w/oRD/cooLRYarfSlwJ8Fb1zNIB25NxJn8vV+FYPSbEvpFgmX86eWNFHkhdvhUXDbOffHEYlxJNlKLlBWKJCQSsakk62F2JubDgNKkkyMmhpeuGMxyxIXkIVRxP3DvJOlqHlpF0jx0AULOC5uWRFJzEgWzaHQa2udNalN6YtkYLVJL7C3bu2UxChSpsCCpFt4D3MdFvzFm041X8TOcwWILnZksGJC2d8vrAHgazhGuvrBtTqDmtqerfnbQX7qebJ2QksLvLcBXRlYGxG6u3HsuSD4V5rVLqc3z9j2Sxw6PB+H3K8uLK7zehFyPkBRi4dhocuguc2gA4kGtsLiWYaowJJyoAXcqOZVb2PGrZsnonDh1VpFlL5dHm1y5hrlIUIp142BpT0kwhhCxwQymIoCd0ruZGuRlkZQWygBTbgc3dVk+jirf2IY+ulKl+7+7FIGbLKjyRsobKynKcp9YEEWINufZSfacgldRJLI4vq8xeVV04iNR+A8q6HbbByjLkIsCjKVbws1uVcsTMreogXvv+FVY5ZMb0u68E80cWZalWrzW5cuhseHjjaPDSZzfPJcFCCRa4QgZV6vK/O5Jqw1Uuhe1orCARmOUqWZtGEpXi2a9+fA2trarbXqMMlKCa/Y8V1EXHI0/3CiiirigKKKKACkHTyLNs7ED8wH3MDT+lnSaHNgsQP9GT4KT+FJ8DXJ470twu8kwzn/FweHbTtVd2T/06W4BMRhpFlwzEMvAjjbmpHtL3VYMcmfD7MfthxEXnHM5HwkFSsNgKpSVGtlm6NelmCQBMaDh5OBaxMRPjxTwPvr0LBTJKoaJ0dTwKMGHvFeSt0fjlFpEDd/PyPGuUHQR42z4PESQt3Ej4rb43p6miGhdj2tY66qlefejHpRPLLiMNi5N48VijEAEgEq/Aa65Tr216GGouxVRsqVuFrnvKwZqQHXeFSGAvbiL2uDobd9LZMcI24MIywFmFmjLmym4NmjLG1+IJF9CKlmek+35uqo+v1PMlSPcVB8qVEtXYdF61MtRGnrk09T0leoltPXJ5qiNLWplqVEXI7PLVX27suJWlxMzO4sgEVwFJHVRNNSCx4E2uxNPy1Ltt7K+URhM5Szo91tfqk3Avw8ajOGqPkeOemV2UqLPHEXVF3YktM40UO5OYoBpkVrAnQfGrV0bDndJcGENA0qMLdWVCxJY62zqTbgQbU1w+GWNAiABVFgOQFRjhZUkkkgdLyZMyyIWXqLlFirAqLdx5mskekWPeO7fJ0Jde8rUZ7RV19D0S1x41UuleAbdyphnEbNGSNbBGvyI9QMLju41Hw2OkeOyZkddGj3jZRz0I1KtyNvHgRUad0X6dnzShxulzSdQixuiA3sOLdp48qjOV7UXYsen5r2K5h+j0cOCluiPI6XMgyuM+ZAAG5DM2mvjzpfB0Kkkwi4iNmdyS26BUK0QJGUEj6WwzAk25aU1xcCyROqBd8FJVkuu+VNSwAtdwPZIurW01FdNkbVOHhAjtIgUFQTbS3snl4Gpf0qmrW7LMeeT2ex06MbIgVBNCWdmBGZ9GXXrJlsMhBFiO6n1QYsQsi/KMMLq300YHWDD1msPbHMcxYjXjMjkDAFSCCLgjgQedasLjppKvY5HUwnGdyd+5tRRRVpnCiiimAVrPBnRlPtKy+8EfjXRRXaNaixo8RweuzcKTxgx7xnuE0cZ+9TVuw2z6rL4crg9qwjQwYmGVe7LNIhPuda9D2ZEHjRxwdVb9YX/GqLNhHw2BqcuHykE+roD3XNgfefuqaMMANTlvYX059l+dcMajfQkoM5ARy4zXDqReO3W8qi2MoGy8YMJ0iOY2V3dGvwtItx8bV6vLtYABsr7skLvCtku3q2JsSCdMwFu+oWy9nYKNjjGUZ1KiSWcoTYoCpXiA1raDrXvUTae3JsWGiwsW7gbR58QCXdb3tHFy7i3uqUbK5UPWxFaGeocYsoBJNgBc8++sST2IvzNvOrqM92TN9ULGRF5Ij7KFmP2stl+8mke2ulO7OSIXIdUZgL9YnVVHAkDiToPfXOXpaqsFkeFC3qr1mbwvpfyBqp5oJ1ZasORq0izF65YhmytktmsbX7eVRMFtEu2VkcaXDZWyMO4sAQe41Nq5U0VNOL3F53gBO8ZQNTvIYywA53R1H7tEeFDqrPJP1vVJlWEdoyqtgfO/nU8ioR2LEdGXMg4I1mUdlswJA7r27qpnjk+GasWbGr1ROCYx2usLrKV0L5NL/VLBwrOOeX4cK1YYs80H2UX/ALpCPhTWOMKAFAUDgAAAPADhW1WKLrdlDyJu1FCJ8Liz/iMP0oE+6Fj8a5HY+KPrS3//AETD+CNasVFGhB6r8IRYbZmIj1Row3DMZp3a3Z84rC3lWfkM2plhhmZvWYzyK5twHqAADkBYa08qJtfENHh5XjF2WORlHeFJH3VH0Yli6nJwKOj8qPiZI44MiRkb0NIZbyg6OrXNsuguLcSOVRDgAuInj5K9lW9hZ7MOzgD8K12J/d0WSE5uoCSTpIDq5PY19f51pNjHxEzyLZM2UGxvYBbA3t41ZixShktcUdO04LyRop5sHLvoLMjaPHewcDge5rDQ+R41ZsJtCN4/lGHJaFid6ntQv7Ry8vzl/SHO9Vzu0RAIZGLBDry4MOwHWuPQwPHjZhE1meMSWb1HKNldWHeGXUai3MaEz42nrjyUzcdNT4+x6IGuLjUH/wBvWaT4fGiPMygrED85GfWwzHnYcYDxuNBx4cG4N+FKMlJHNyY3B0zNFFFSK7NlNdFeuNF6APM8bFbam04DwxOGlZR2ssaSj4xtVx9H0m82bh25hMp8UYr9wFUn0gzHDbVgnA9hCR2hWZXXzQ286s3omxI+RyRg33U8ij7LBWB+NZpbM2wdouhhBFiLg6GlmJkVAyRKzSNpm55gLrduJK6HsFtbUzZ6VYrALZcgsR1b3IOUkZjpxbQansqJIovpPnnEUbO5DsbSBAFQZwbbu3qi6sDzPMmrp0axe9weHf60UfvCgH4g0l9IOzxLgpLDrRpmU8+oVJ156A0ejDG59nIvOJnTyzZh8GFW4+SnKti2Uo6V40w4SSUcY8rjxBFh8abmqLjpmxMBUlvnRaS7Eg3JtlU6JlPC3Zr20Z8qxx37kcGJ5Jbdjps7ZkjKEiBZgBdtLBjqWJbS5Nz261l+jMxe07ZATZAVTIxA4FiGIJ5cRxHEVf8AYmwiseSMgZFALN7TnVjp5VibCgylZFzxDqMCxGbQXcKBbQ8NfiK52OCi9Ujr5KlHTHleCsbFwEkLgISYjdZEe142AuGW2hU9wA1BtTOPENmW9rMZVtY3Vozpc31BXurfauGaAPJh7yxqCxjf6TKBc5H5kC9g1+HGlf5VVpFMd3X1zYaJvI0F3Ps8b248a361Sp9znejJNqS3a2HlFccLiM4PC4NjY31sCR5XtXatCdq0Y3HS6YUUUUxBWL0n6S7YMMfV9Y6DlqRw/Enw7RVb2DjZn6kUscNzcl/pJG5k5gSx/wDbVRLPFS08svj08pR18IvtBFR8AsgQCYqXFwSugI5G3I1Iq5FL2Kbj9j/JpQEP93lYqFJ+ikYEhL8o2I8jpwOkXEbEt6juFJylL24nhe1yvderN0qUfI5SfZCuPFHVvwpP8lza5iRc5QDwUHRuHLjV2N9mdDBJyjuaHCWAbMSV4aWUWHDw0t7qTdGsVbacI4ApiE8yFb/spvHA7FTK1weAJPPhfzt30oSDd7Tw7LwMxFuzNG9/L+VPJwTy/lZ6Bi8FmIdDkkW+V7X05o49pDzHusdaX4ORoiVCkINWiHWMX+pD9eDu4r4aU6qJtGTKoYDrr1l7RbVvLKDesk1XzIxYpX+HLdM2XaURFxJGR9tf50Uzk2fExJaOMnmSiknzIrNZ/wCq9jb/AG//ACIlFFFbDlnnXphwl0w8nY0iH9JQw/gqN6HcfllxEZ9pY3HipKn4MPdVi9J+Ez7Oc843jfyDWPwavOugOP3W0I+xw8Z/SF1+KiqMi3NWJ7HtsuIqHNiajTYul8+MqNFlknFThgQeBBB8DoaV+jGQCCSL2oZXjbyN0bzViP0K5T4yl/RHG7vaWIQ6CVElHihyv+6ze6prZkJK0ek1Ttq7NeKRljVnV8zoEUsU1GZTbgLtoe/uq41xxEftAhWW9mOo7w35poz4lkhRX0+T052d+i/SYywlgMrCyyrIrIVYe0LjUH3e6s7G23FikLwMWQMy5iCAWU9a19ePdSXZss7Yg5HijRlURo+8dXyKMxj9W1jck63v3V32fFDHvI0fUSMWigBUPJJqwDEknXjYgDnXA6r4hi6duErbXZJ/wdqEo3a7jLachkVoogWYizlbdRTo2v1yL2HnSGRVKiBAxKswQBjHkyjMRIh0YrcCxHAjzkYqaMHdyyOSOGFwQYlf/kZOsT3sVHceNLREIsfAy4WXDpKssZ3jo2ZwuZHIDsQ2VWW/ZbsrN0HxKWbOsc1SfH8t7/oq9ynPKSua8DHFbQTCRDeG7sTZUuSzW4KDrYdp89TVUbpROstyz25q9gR4WUDyK1a+kkrJDmiW8pIjQgXZd4QDY8uA+FRtldEYkUGdRLIdTm6yg9gB4+Jr0mWM5SUYOjDinjinOatsxL0oXchlIN/aI0FgCRlvq9yBlBtzvakeI6aOdOzgSSuh7chGummtu2ufSPAn5UY4I9FQMEQAAXALNbgOVz3VYOiPQsSwyRYglZHCNcKGygaqVZhY3zNw5acjWaeTK5aUzXjxYVDXQl2VNFi5wmJzXCsUBawkuRxsB1gB3A6dlWHE9EsOy2VMh5FCQR/Ol3SDofFhEeRHKNFIu7Z30bh1QBw0F/I8qsmGnzgkEGzMLjhYHSr8FSTUluUdVqi1KLpHSJCFAJuQACe0gca2oorYc4T9Lm/uUw+soUeLsq/jSWGRzGbKLWtmJA0PIX5+fbYUy6aSfMxoOMk0Yt3Jdz/CKgYnF5VsAcx05ZRbwJuRV+M39MvlMNNvBkX1ibkm4ChR/PkPxpKqsdp4ZSb2lB/Vjc3prg42W7MDYjU8fG4BvUXYPz21s4HVjjlI88qD72oycFuV1Fl/rliMMHWze8aEXFtDXWiqOTmJ1uLhsk2F8RiTYAfSAcBYaBaKY0VHRHwT9WfkKKKKmVi/pDgt9hJ4+bxOB45SV+IFfP2GxRRkkHFGR/1SDb76+ka+dtq4cJPMg4LJIB9nMbfAiqchfiPVJMeCLg6EXHgeFL58ZVb2Vt9Bh4xI6hlGUgnXqmw+AraTbMZ4Op8xSRaMp8ZSpccI8bhpWNlzmKQ/6coyMfIMTXGXGX4G9K9pPnQjzHiNak1sI9yw22EEa711Di6uOedCVbTxU++uhminsA5uDcWupBt3jXjwIrv6Jtu7/DanV1SX9IgxSj9pET+mO2nHSF7MR2vCf1llX/bpKd7MrcK3RUMdhXDFnkysbWmIumnqhrdaBr8GQ5e0cqkrgZd7AgUQKVlQsjh3C5LsF00uQOtx58eEzaMTPEyqAcwKkMbDK2jcjyJqNsdyMQ7TS3TDRrHdjZQ7gEi59Zgirdjr1+Vcj4x+D0uSS7qv17Grp5RyNauSx4PBJEgSJQijkBx7yfaPeb0g6RvmxuDjHsb+Zu4Km7X3tIa7z9OsGrZROHN7WjV5NSbWugIvc9tRMFGZMTPiHDDMUjiDqVIiQX4HhmdmPkK8j8A+H9RPrI5ssWkrdtPf/Zo6rLFY2kxlRRWrk8hckqBc2F2YKLnsua+lHGE+MhEWJExV3DKyNkDMchN7gD6hF9NbMbXIp8nSJGjQRSR2QWF2y6cAfcOFRsPDO6Z0WEi1/pHBtz9jjUYtIEztYLwLcRntckaDqDXXU3XvrJOEbuzpYcs6SaWxgbckmkzrEDErEiRyLuLEExqDzudWtpyqvSwjCT72LRFkVZAODwTdaNz+ctyL/mGm2HwxDyKkmYZsxCjdqrMBdSQL3PrWW3HUm9R9u4E/JpScvVhKgLm4KS4JLEkkZm99VR2do6rxLJj3XYsVFYTgKzXQPMFX6SlmxUCoL5EkkIuOLMqLx8GrljGDKVsc1wQtrEHne/K19aY7X2JK8pkheNSURCJFc2Cs5uCjD6/wpHiNl4kSdbERhg8EYyQ3+lLsT12PqqhI07KmsiitzfhnFRolyYlkTM62sNWUgjzHK+vdxrn6P4czYia1szqg8AC7fF191ctqdHHF0+VTG4hX1YlF5ZlS1gn1Vc+Qqy7B2MMLCIlYvqxLEAFiTxNtOFhSc1LZEc+ROO3cY0UUUjEFFFFABWruALkgDtNccZjViXMxA5C5Auey5qDM5fKQS4N8zRAPk4WVRyJ+sbnTlSsdHXFYxnvHCLMRqzewD7WXt7AeJ7r1Qtu+jTET4uR4miSNsti5JJyqFJyqNL25mr1+VYohbK6AanqMT3k2u3ma6zbWCi5Ww43kdItO2za+8CotJ8kk2uDzlvQ5La74mIWGtonPDxNVjor0LfH73JJGm7ZQMyt1syu19Dponxr1vE9KobFWmwq3BGuIU8R3CvJeiHSF8NiyEGe7Lopvm3YZSB2kqWt32quSSZdFyaY2l9D+MX1Hhbwdl+9fxrg3ov2puxIsJkUi4yNG5tryuG5dlemp0xgKK4ljytqLiUeXq8eVWDor01wgw4SSeNGVnADErdc7FSCwF9CKJUuBRlJ8nmXonnxeC2hDBiIZUjdpVs0TqVMiqeJGi5okNer9LdJF79z+5Kw/3aZSdLsGvHEw/tFPHwpDt7pBhp2TcTxSNYiysCfpImHD7JqK5JNma8z6WhVxkqk8SHKs1xmZVuwUmw4DlXos2KAZUUF5HvkjQXdrcTY6BRzYkAdta4/ZBUq874SNlZWKMbubXshkt38bWrQskYO2rKYQcjyHCzaLl1IkBAGvqyg6DwFezmkGwchLZ3CdYFQhTN9HkbWxUDjrY8tOdWGTYeICCTDumIXnG2VH8FkTqMe4qPGiefW91ROWJrg1rWRLi3DhY9hBuD7xWkE+YcGUg2ZWGVlPNWHI/DXTSutBRwR1gfJkM0oXUWTLGLEkkXUZrani1aLsxPazue15JHtfszMbeVS65zzhBc31IAAFyWPBQOZNLSkS1MqOMxDpLNuXKITfqql7qqqx1uSCFNiANQ3G1L8dtWZFJaSRwpDMjFCjIJSDc5ACCoW9m4k6E6Cy7Q2AGzImGDSMGLKJgBHvNbyNfIpJAOUEnTQc6Xf2ZhV8s5i+dzKNxiXZgzM5CuNOKtluLi45XrG4PVszSp5dP5n9C3GisKLC3ZUefHqrBBmeQ8I41LvbtyjgO82HfW3jky1fBJqtls2PC8t+7fssJGPvlNNcfjZoVDTQrEG9USToHPgkat99I9mTySYneYfDyz2+UMxjKbpTK0eVTMxC3CR6ga91VSknX1L8cWk/oTtpNeZR/r4Rf1UxMh/iFPaqu0toNDPG2LhMC77eO5kilVfmDEgO7YlddbkW141aEcEAggg6gjUEHmKcO/1I5dtK9jaiiirSkKKKKAOc0IYWNxY3BBsQahybFRjcl8x4sGyk+IWwPmKn1mkAsl2AjplZ5baeqwjtbn82q6+N6Q4r0VYOQ3c4gntMxJ/eU1caKVJj1NFEPobwXJpx/wDYv9Faf8GsIDcSYgEcDmX+mr9RRoQ9cvJ5/wD8GMJ/zZz5p/TXaH0PYRf8TEeUir9yVeqKWleB65eRFsvoZBA6uhmLLwLTOfIgEBvMU5aM9tvIV0op0iNtiv8AIdpWlSadHcKGKSMoIXgLAiw1J8a4P0XViS8kjX7dT7zrTuilpQ9TEP8AY6C2U3Ivex7bAHXiOApjs/ZSwDLE0ir2CR7e69TaKdINTNEhAJOtza5JJJtwuT41vRRTIkWbBFv8Rx4ED8KjvsNWsWeU2vbrkcRY8O6mVFFDsWwdH40BCmQAm5651NgLnvsB7qw+wo73CqT2te9/K1M6KVIepkTEQyspVXVCRYMAcy94vcXqBs/ZOJgXLDi3QE3Y5ISzH6zMY7se8k06rFDSYKTXAkm6PSTTCTGTLicoAVZYlAFjc3MeUsLngdO41YhtPEBcqvCq2sAsNgB3DPpXGiloiP1JeSqbW6ALiXzyzOT3ACw7BrpTrYOxhhYFhV3dVvYub2vyHYO7vpjRTSS4E5N8hRRRUiIUUUUAf//Z"/>
          <p:cNvSpPr>
            <a:spLocks noChangeAspect="1" noChangeArrowheads="1"/>
          </p:cNvSpPr>
          <p:nvPr/>
        </p:nvSpPr>
        <p:spPr bwMode="auto">
          <a:xfrm>
            <a:off x="4881563" y="-120650"/>
            <a:ext cx="27051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1pPr>
            <a:lvl2pPr marL="742950" indent="-28575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2pPr>
            <a:lvl3pPr marL="11430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3pPr>
            <a:lvl4pPr marL="16002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4pPr>
            <a:lvl5pPr marL="20574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5pPr>
            <a:lvl6pPr marL="25146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6pPr>
            <a:lvl7pPr marL="29718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7pPr>
            <a:lvl8pPr marL="34290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8pPr>
            <a:lvl9pPr marL="38862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9pPr>
          </a:lstStyle>
          <a:p>
            <a:pPr eaLnBrk="1" hangingPunct="1"/>
            <a:endParaRPr lang="ca-ES" altLang="ca-ES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66654" y="1285860"/>
            <a:ext cx="4643470" cy="30876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4"/>
              </a:buBlip>
              <a:defRPr/>
            </a:pPr>
            <a:r>
              <a:rPr lang="en-GB" altLang="ca-ES" sz="3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Le </a:t>
            </a:r>
            <a:r>
              <a:rPr lang="en-GB" altLang="ca-ES" sz="3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défi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de </a:t>
            </a:r>
            <a:r>
              <a:rPr lang="en-GB" altLang="ca-ES" sz="3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</a:t>
            </a:r>
            <a:r>
              <a:rPr lang="en-GB" altLang="ca-ES" sz="3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’‘</a:t>
            </a:r>
            <a:r>
              <a:rPr lang="en-GB" altLang="ca-ES" sz="3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impact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net’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4"/>
              </a:buBlip>
              <a:defRPr/>
            </a:pP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Comment </a:t>
            </a:r>
            <a:r>
              <a:rPr lang="en-GB" altLang="ca-ES" sz="3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résoudre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ca-ES" sz="3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ce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ca-ES" sz="3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problème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? 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 en </a:t>
            </a:r>
            <a:r>
              <a:rPr lang="en-GB" altLang="ca-ES" sz="3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utilisant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un 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test </a:t>
            </a:r>
            <a:r>
              <a:rPr lang="en-GB" altLang="ca-ES" sz="3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randomisé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avec 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altLang="ca-ES" sz="3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groupe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 </a:t>
            </a:r>
            <a:r>
              <a:rPr lang="en-GB" altLang="ca-ES" sz="3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contrôle</a:t>
            </a:r>
            <a: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…</a:t>
            </a:r>
            <a:br>
              <a:rPr lang="en-GB" altLang="ca-ES" sz="3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en-GB" altLang="ca-ES" sz="1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ca-ES" sz="2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Supprime</a:t>
            </a:r>
            <a:r>
              <a:rPr lang="en-GB" altLang="ca-E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le </a:t>
            </a:r>
            <a:r>
              <a:rPr lang="en-GB" altLang="ca-ES" sz="2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biais</a:t>
            </a:r>
            <a:r>
              <a:rPr lang="en-GB" altLang="ca-E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GB" altLang="ca-E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GB" altLang="ca-E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 </a:t>
            </a:r>
            <a:r>
              <a:rPr lang="en-GB" altLang="ca-ES" sz="2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sélection</a:t>
            </a:r>
            <a:endParaRPr lang="en-GB" altLang="ca-ES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ca-E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ca-ES" sz="2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Contrôle</a:t>
            </a:r>
            <a:r>
              <a:rPr lang="en-GB" altLang="ca-E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les co-occurrences </a:t>
            </a:r>
            <a:r>
              <a:rPr lang="en-GB" altLang="ca-ES" sz="2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d’événements</a:t>
            </a:r>
            <a:endParaRPr lang="en-GB" altLang="ca-ES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GB" altLang="ca-ES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ca-E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en-GB" altLang="ca-E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ca-ES" sz="2000" dirty="0" smtClean="0">
              <a:latin typeface="Helvetica" pitchFamily="-11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ca-ES" sz="2000" dirty="0" smtClean="0">
              <a:latin typeface="Helvetica" pitchFamily="-11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53132" y="928670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400" dirty="0" smtClean="0">
                <a:solidFill>
                  <a:schemeClr val="bg2"/>
                </a:solidFill>
              </a:rPr>
              <a:t>La population est aléatoirement répartie en deux groupes  (« intervention » et </a:t>
            </a:r>
            <a:br>
              <a:rPr lang="fr-FR" sz="1400" dirty="0" smtClean="0">
                <a:solidFill>
                  <a:schemeClr val="bg2"/>
                </a:solidFill>
              </a:rPr>
            </a:br>
            <a:r>
              <a:rPr lang="fr-FR" sz="1400" dirty="0" smtClean="0">
                <a:solidFill>
                  <a:schemeClr val="bg2"/>
                </a:solidFill>
              </a:rPr>
              <a:t>« contrôle »), dont les résultats sont mesurés séparément. </a:t>
            </a:r>
            <a:endParaRPr lang="fr-FR" sz="1400" dirty="0">
              <a:solidFill>
                <a:schemeClr val="bg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10190" y="6072206"/>
            <a:ext cx="4214842" cy="14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 recherche d’emploi                     </a:t>
            </a:r>
            <a:r>
              <a:rPr lang="fr-FR" sz="1200" dirty="0" smtClean="0">
                <a:solidFill>
                  <a:srgbClr val="C00000"/>
                </a:solidFill>
              </a:rPr>
              <a:t>A trouvé un emploi</a:t>
            </a:r>
            <a:endParaRPr lang="fr-FR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6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73050" y="1341438"/>
            <a:ext cx="9142413" cy="8731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  <a:defRPr/>
            </a:pPr>
            <a:r>
              <a:rPr lang="en-GB" altLang="ca-E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ca-ES" sz="3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Comment </a:t>
            </a:r>
            <a:r>
              <a:rPr lang="en-GB" altLang="ca-ES" sz="3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Mobilitza’t</a:t>
            </a:r>
            <a:r>
              <a:rPr lang="en-GB" altLang="ca-ES" sz="3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a-t-</a:t>
            </a:r>
            <a:r>
              <a:rPr lang="en-GB" altLang="ca-ES" sz="3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il</a:t>
            </a:r>
            <a:r>
              <a:rPr lang="en-GB" altLang="ca-ES" sz="3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‘</a:t>
            </a:r>
            <a:r>
              <a:rPr lang="en-GB" altLang="ca-ES" sz="3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vraiment</a:t>
            </a:r>
            <a:r>
              <a:rPr lang="en-GB" altLang="ca-ES" sz="3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 </a:t>
            </a:r>
            <a:r>
              <a:rPr lang="en-GB" altLang="ca-ES" sz="3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marché</a:t>
            </a:r>
            <a:r>
              <a:rPr lang="en-GB" altLang="ca-ES" sz="3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en</a:t>
            </a:r>
            <a:r>
              <a:rPr lang="en-GB" altLang="ca-E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ca-ES" sz="3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pratique</a:t>
            </a:r>
            <a:r>
              <a:rPr lang="en-GB" altLang="ca-ES" sz="3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ca-E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en-GB" altLang="ca-ES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ca-ES" sz="1800" dirty="0" smtClean="0">
              <a:latin typeface="Helvetica" pitchFamily="-11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ca-ES" sz="1800" dirty="0" smtClean="0">
              <a:latin typeface="Helvetica" pitchFamily="-112" charset="0"/>
            </a:endParaRPr>
          </a:p>
        </p:txBody>
      </p:sp>
      <p:sp>
        <p:nvSpPr>
          <p:cNvPr id="14339" name="Rectangle 9"/>
          <p:cNvSpPr txBox="1">
            <a:spLocks noChangeArrowheads="1"/>
          </p:cNvSpPr>
          <p:nvPr/>
        </p:nvSpPr>
        <p:spPr bwMode="auto">
          <a:xfrm>
            <a:off x="415925" y="620713"/>
            <a:ext cx="8316913" cy="51593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anchor="b"/>
          <a:lstStyle>
            <a:lvl1pPr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1pPr>
            <a:lvl2pPr marL="742950" indent="-28575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2pPr>
            <a:lvl3pPr marL="11430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3pPr>
            <a:lvl4pPr marL="16002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4pPr>
            <a:lvl5pPr marL="2057400" indent="-228600" eaLnBrk="0" hangingPunct="0">
              <a:defRPr sz="1000" b="1">
                <a:solidFill>
                  <a:srgbClr val="FFFFFF"/>
                </a:solidFill>
                <a:latin typeface="Helvetica" pitchFamily="-112" charset="0"/>
              </a:defRPr>
            </a:lvl5pPr>
            <a:lvl6pPr marL="25146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6pPr>
            <a:lvl7pPr marL="29718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7pPr>
            <a:lvl8pPr marL="34290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8pPr>
            <a:lvl9pPr marL="3886200" indent="-228600" algn="ctr" eaLnBrk="0" fontAlgn="base" hangingPunct="0">
              <a:lnSpc>
                <a:spcPct val="30000"/>
              </a:lnSpc>
              <a:spcBef>
                <a:spcPct val="50000"/>
              </a:spcBef>
              <a:spcAft>
                <a:spcPct val="0"/>
              </a:spcAft>
              <a:defRPr sz="1000" b="1">
                <a:solidFill>
                  <a:srgbClr val="FFFFFF"/>
                </a:solidFill>
                <a:latin typeface="Helvetica" pitchFamily="-112" charset="0"/>
              </a:defRPr>
            </a:lvl9pPr>
          </a:lstStyle>
          <a:p>
            <a:pPr algn="l" eaLnBrk="1" hangingPunct="1"/>
            <a:r>
              <a:rPr lang="en-GB" altLang="ca-ES" sz="2800" dirty="0">
                <a:solidFill>
                  <a:srgbClr val="CC0000"/>
                </a:solidFill>
              </a:rPr>
              <a:t>B) </a:t>
            </a:r>
            <a:r>
              <a:rPr lang="en-GB" altLang="ca-ES" sz="2800" dirty="0" smtClean="0">
                <a:solidFill>
                  <a:srgbClr val="CC0000"/>
                </a:solidFill>
              </a:rPr>
              <a:t>Evaluation de la </a:t>
            </a:r>
            <a:r>
              <a:rPr lang="en-GB" altLang="ca-ES" sz="2800" dirty="0" err="1" smtClean="0">
                <a:solidFill>
                  <a:srgbClr val="CC0000"/>
                </a:solidFill>
              </a:rPr>
              <a:t>mise</a:t>
            </a:r>
            <a:r>
              <a:rPr lang="en-GB" altLang="ca-ES" sz="2800" dirty="0" smtClean="0">
                <a:solidFill>
                  <a:srgbClr val="CC0000"/>
                </a:solidFill>
              </a:rPr>
              <a:t> en place</a:t>
            </a:r>
            <a:endParaRPr lang="en-GB" altLang="ca-ES" sz="2800" dirty="0">
              <a:solidFill>
                <a:srgbClr val="CC0000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8290" y="2357430"/>
            <a:ext cx="6569075" cy="33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009999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024042" y="5643578"/>
            <a:ext cx="607223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arlow Solid Italic" pitchFamily="82" charset="0"/>
              </a:rPr>
              <a:t>Ce </a:t>
            </a:r>
            <a:r>
              <a:rPr lang="fr-FR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arlow Solid Italic" pitchFamily="82" charset="0"/>
              </a:rPr>
              <a:t>que j’avais prévu                 Ce qui s’est passé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Harlow Solid Ital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45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976" y="1285860"/>
            <a:ext cx="6761001" cy="541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/>
          </p:cNvSpPr>
          <p:nvPr/>
        </p:nvSpPr>
        <p:spPr bwMode="auto">
          <a:xfrm>
            <a:off x="1238224" y="500042"/>
            <a:ext cx="671517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</a:pPr>
            <a:r>
              <a:rPr lang="ca-ES" altLang="ca-ES" sz="3400" b="0" u="none" dirty="0" smtClean="0">
                <a:solidFill>
                  <a:srgbClr val="DA0015"/>
                </a:solidFill>
                <a:latin typeface="Calibri" pitchFamily="34" charset="0"/>
              </a:rPr>
              <a:t>Description de l’expérience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1428736"/>
            <a:ext cx="1564852" cy="5175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100"/>
              </a:lnSpc>
            </a:pPr>
            <a:r>
              <a:rPr lang="fr-FR" sz="1400" u="none" dirty="0" smtClean="0">
                <a:solidFill>
                  <a:schemeClr val="tx1"/>
                </a:solidFill>
              </a:rPr>
              <a:t>Recrutement</a:t>
            </a:r>
          </a:p>
          <a:p>
            <a:pPr>
              <a:lnSpc>
                <a:spcPts val="1100"/>
              </a:lnSpc>
            </a:pPr>
            <a:r>
              <a:rPr lang="fr-FR" sz="1400" u="none" dirty="0" smtClean="0">
                <a:solidFill>
                  <a:schemeClr val="tx1"/>
                </a:solidFill>
              </a:rPr>
              <a:t>Population cible</a:t>
            </a:r>
          </a:p>
          <a:p>
            <a:pPr>
              <a:lnSpc>
                <a:spcPts val="1100"/>
              </a:lnSpc>
            </a:pPr>
            <a:endParaRPr lang="fr-FR" sz="1400" u="none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fr-FR" sz="1400" u="none" dirty="0" smtClean="0">
                <a:solidFill>
                  <a:schemeClr val="tx1"/>
                </a:solidFill>
              </a:rPr>
              <a:t>Session </a:t>
            </a:r>
            <a:br>
              <a:rPr lang="fr-FR" sz="1400" u="none" dirty="0" smtClean="0">
                <a:solidFill>
                  <a:schemeClr val="tx1"/>
                </a:solidFill>
              </a:rPr>
            </a:br>
            <a:r>
              <a:rPr lang="fr-FR" sz="1400" u="none" dirty="0" smtClean="0">
                <a:solidFill>
                  <a:schemeClr val="tx1"/>
                </a:solidFill>
              </a:rPr>
              <a:t>d’information</a:t>
            </a:r>
          </a:p>
          <a:p>
            <a:pPr>
              <a:lnSpc>
                <a:spcPts val="1100"/>
              </a:lnSpc>
            </a:pPr>
            <a:endParaRPr lang="fr-FR" sz="1400" u="none" dirty="0" smtClean="0">
              <a:solidFill>
                <a:schemeClr val="tx1"/>
              </a:solidFill>
            </a:endParaRPr>
          </a:p>
          <a:p>
            <a:pPr>
              <a:lnSpc>
                <a:spcPts val="800"/>
              </a:lnSpc>
            </a:pPr>
            <a:r>
              <a:rPr lang="fr-FR" sz="1400" u="none" dirty="0" smtClean="0">
                <a:solidFill>
                  <a:schemeClr val="tx1"/>
                </a:solidFill>
              </a:rPr>
              <a:t/>
            </a:r>
            <a:br>
              <a:rPr lang="fr-FR" sz="1400" u="none" dirty="0" smtClean="0">
                <a:solidFill>
                  <a:schemeClr val="tx1"/>
                </a:solidFill>
              </a:rPr>
            </a:br>
            <a:endParaRPr lang="fr-FR" sz="1400" u="none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fr-FR" sz="1400" u="none" dirty="0" smtClean="0">
                <a:solidFill>
                  <a:schemeClr val="tx1"/>
                </a:solidFill>
              </a:rPr>
              <a:t>Sélection dans </a:t>
            </a:r>
            <a:br>
              <a:rPr lang="fr-FR" sz="1400" u="none" dirty="0" smtClean="0">
                <a:solidFill>
                  <a:schemeClr val="tx1"/>
                </a:solidFill>
              </a:rPr>
            </a:br>
            <a:r>
              <a:rPr lang="fr-FR" sz="1400" u="none" dirty="0" smtClean="0">
                <a:solidFill>
                  <a:schemeClr val="tx1"/>
                </a:solidFill>
              </a:rPr>
              <a:t>le</a:t>
            </a:r>
            <a:r>
              <a:rPr lang="fr-FR" sz="1400" u="none" dirty="0" smtClean="0">
                <a:solidFill>
                  <a:schemeClr val="tx1"/>
                </a:solidFill>
              </a:rPr>
              <a:t> </a:t>
            </a:r>
            <a:r>
              <a:rPr lang="fr-FR" sz="1400" u="none" dirty="0" smtClean="0">
                <a:solidFill>
                  <a:schemeClr val="tx1"/>
                </a:solidFill>
              </a:rPr>
              <a:t>groupe </a:t>
            </a:r>
            <a:br>
              <a:rPr lang="fr-FR" sz="1400" u="none" dirty="0" smtClean="0">
                <a:solidFill>
                  <a:schemeClr val="tx1"/>
                </a:solidFill>
              </a:rPr>
            </a:br>
            <a:r>
              <a:rPr lang="fr-FR" sz="1400" u="none" dirty="0" smtClean="0">
                <a:solidFill>
                  <a:schemeClr val="tx1"/>
                </a:solidFill>
              </a:rPr>
              <a:t>de candidats  </a:t>
            </a:r>
            <a:br>
              <a:rPr lang="fr-FR" sz="1400" u="none" dirty="0" smtClean="0">
                <a:solidFill>
                  <a:schemeClr val="tx1"/>
                </a:solidFill>
              </a:rPr>
            </a:br>
            <a:r>
              <a:rPr lang="fr-FR" sz="1400" u="none" dirty="0" smtClean="0">
                <a:solidFill>
                  <a:schemeClr val="tx1"/>
                </a:solidFill>
              </a:rPr>
              <a:t>potentiels</a:t>
            </a:r>
          </a:p>
          <a:p>
            <a:pPr>
              <a:lnSpc>
                <a:spcPts val="1200"/>
              </a:lnSpc>
            </a:pPr>
            <a:endParaRPr lang="fr-FR" sz="1400" u="none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fr-FR" sz="1400" u="none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fr-FR" sz="1400" u="none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fr-FR" sz="1400" u="none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fr-FR" sz="1400" u="none" dirty="0" smtClean="0">
              <a:solidFill>
                <a:schemeClr val="tx1"/>
              </a:solidFill>
            </a:endParaRPr>
          </a:p>
          <a:p>
            <a:pPr>
              <a:lnSpc>
                <a:spcPts val="1700"/>
              </a:lnSpc>
            </a:pPr>
            <a:endParaRPr lang="fr-FR" sz="1400" u="none" dirty="0" smtClean="0">
              <a:solidFill>
                <a:schemeClr val="tx1"/>
              </a:solidFill>
            </a:endParaRPr>
          </a:p>
          <a:p>
            <a:pPr>
              <a:lnSpc>
                <a:spcPts val="1700"/>
              </a:lnSpc>
            </a:pPr>
            <a:endParaRPr lang="fr-FR" sz="1400" u="none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fr-FR" sz="1400" u="none" dirty="0" smtClean="0">
                <a:solidFill>
                  <a:schemeClr val="tx1"/>
                </a:solidFill>
              </a:rPr>
              <a:t>Début des </a:t>
            </a:r>
          </a:p>
          <a:p>
            <a:pPr>
              <a:lnSpc>
                <a:spcPts val="1200"/>
              </a:lnSpc>
            </a:pPr>
            <a:r>
              <a:rPr lang="fr-FR" sz="1400" u="none" dirty="0" smtClean="0">
                <a:solidFill>
                  <a:schemeClr val="tx1"/>
                </a:solidFill>
              </a:rPr>
              <a:t>a</a:t>
            </a:r>
            <a:r>
              <a:rPr lang="fr-FR" sz="1400" u="none" dirty="0" smtClean="0">
                <a:solidFill>
                  <a:schemeClr val="tx1"/>
                </a:solidFill>
              </a:rPr>
              <a:t>ctivités </a:t>
            </a:r>
          </a:p>
          <a:p>
            <a:pPr>
              <a:lnSpc>
                <a:spcPts val="1200"/>
              </a:lnSpc>
            </a:pPr>
            <a:r>
              <a:rPr lang="fr-FR" sz="1400" u="none" dirty="0" err="1" smtClean="0">
                <a:solidFill>
                  <a:schemeClr val="tx1"/>
                </a:solidFill>
              </a:rPr>
              <a:t>Mobilitza’t</a:t>
            </a:r>
            <a:endParaRPr lang="fr-FR" sz="1400" u="none" dirty="0" smtClean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310058" y="1142984"/>
            <a:ext cx="1734770" cy="181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none" dirty="0" smtClean="0">
                <a:solidFill>
                  <a:schemeClr val="tx1"/>
                </a:solidFill>
              </a:rPr>
              <a:t>Jeunes intéressés</a:t>
            </a:r>
            <a:endParaRPr lang="fr-FR" sz="1400" u="none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167182" y="2786058"/>
            <a:ext cx="1864613" cy="1018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none" dirty="0" smtClean="0">
                <a:solidFill>
                  <a:schemeClr val="tx1"/>
                </a:solidFill>
              </a:rPr>
              <a:t>Personnes éligibles</a:t>
            </a:r>
          </a:p>
          <a:p>
            <a:endParaRPr lang="fr-FR" sz="1400" u="none" dirty="0" smtClean="0">
              <a:solidFill>
                <a:schemeClr val="tx1"/>
              </a:solidFill>
            </a:endParaRPr>
          </a:p>
          <a:p>
            <a:endParaRPr lang="fr-FR" sz="1400" u="none" dirty="0" smtClean="0">
              <a:solidFill>
                <a:schemeClr val="tx1"/>
              </a:solidFill>
            </a:endParaRPr>
          </a:p>
          <a:p>
            <a:endParaRPr lang="fr-FR" sz="1400" u="none" dirty="0" smtClean="0">
              <a:solidFill>
                <a:schemeClr val="tx1"/>
              </a:solidFill>
            </a:endParaRPr>
          </a:p>
          <a:p>
            <a:endParaRPr lang="fr-FR" sz="1400" u="none" dirty="0" smtClean="0">
              <a:solidFill>
                <a:schemeClr val="tx1"/>
              </a:solidFill>
            </a:endParaRPr>
          </a:p>
          <a:p>
            <a:r>
              <a:rPr lang="fr-FR" sz="1400" u="none" dirty="0" smtClean="0">
                <a:solidFill>
                  <a:schemeClr val="tx1"/>
                </a:solidFill>
              </a:rPr>
              <a:t>Sélection</a:t>
            </a:r>
            <a:endParaRPr lang="fr-FR" sz="1400" u="none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024834" y="2143116"/>
            <a:ext cx="1467068" cy="32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none" dirty="0" smtClean="0">
                <a:solidFill>
                  <a:schemeClr val="tx1"/>
                </a:solidFill>
              </a:rPr>
              <a:t>Non intéressés</a:t>
            </a:r>
          </a:p>
          <a:p>
            <a:r>
              <a:rPr lang="fr-FR" sz="1400" u="none" dirty="0" smtClean="0">
                <a:solidFill>
                  <a:schemeClr val="tx1"/>
                </a:solidFill>
              </a:rPr>
              <a:t>ou inéligibles</a:t>
            </a:r>
            <a:endParaRPr lang="fr-FR" sz="1400" u="none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24570" y="4429132"/>
            <a:ext cx="1864613" cy="1363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none" dirty="0" smtClean="0">
                <a:solidFill>
                  <a:schemeClr val="tx1"/>
                </a:solidFill>
              </a:rPr>
              <a:t>Personnes incluses</a:t>
            </a:r>
          </a:p>
          <a:p>
            <a:r>
              <a:rPr lang="fr-FR" sz="1400" u="none" dirty="0" smtClean="0">
                <a:solidFill>
                  <a:schemeClr val="tx1"/>
                </a:solidFill>
              </a:rPr>
              <a:t>dans l’expérience</a:t>
            </a:r>
          </a:p>
          <a:p>
            <a:endParaRPr lang="fr-FR" sz="1400" u="none" dirty="0" smtClean="0">
              <a:solidFill>
                <a:schemeClr val="tx1"/>
              </a:solidFill>
            </a:endParaRPr>
          </a:p>
          <a:p>
            <a:endParaRPr lang="fr-FR" sz="1400" u="none" dirty="0" smtClean="0">
              <a:solidFill>
                <a:schemeClr val="tx1"/>
              </a:solidFill>
            </a:endParaRPr>
          </a:p>
          <a:p>
            <a:endParaRPr lang="fr-FR" sz="1400" u="none" dirty="0" smtClean="0">
              <a:solidFill>
                <a:schemeClr val="tx1"/>
              </a:solidFill>
            </a:endParaRPr>
          </a:p>
          <a:p>
            <a:r>
              <a:rPr lang="fr-FR" sz="1400" u="none" dirty="0" smtClean="0">
                <a:solidFill>
                  <a:schemeClr val="tx1"/>
                </a:solidFill>
              </a:rPr>
              <a:t>Définition des</a:t>
            </a:r>
          </a:p>
          <a:p>
            <a:r>
              <a:rPr lang="fr-FR" sz="1400" u="none" dirty="0" smtClean="0">
                <a:solidFill>
                  <a:schemeClr val="tx1"/>
                </a:solidFill>
              </a:rPr>
              <a:t>deux groupes de </a:t>
            </a:r>
          </a:p>
          <a:p>
            <a:r>
              <a:rPr lang="fr-FR" sz="1400" u="none" dirty="0" smtClean="0">
                <a:solidFill>
                  <a:schemeClr val="tx1"/>
                </a:solidFill>
              </a:rPr>
              <a:t>randomisation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171230" y="3071810"/>
            <a:ext cx="1561646" cy="907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none" dirty="0" smtClean="0">
                <a:solidFill>
                  <a:schemeClr val="tx1"/>
                </a:solidFill>
              </a:rPr>
              <a:t>Liste d’attente</a:t>
            </a:r>
          </a:p>
          <a:p>
            <a:r>
              <a:rPr lang="fr-FR" sz="1200" u="none" dirty="0" smtClean="0">
                <a:solidFill>
                  <a:schemeClr val="tx1"/>
                </a:solidFill>
              </a:rPr>
              <a:t>p</a:t>
            </a:r>
            <a:r>
              <a:rPr lang="fr-FR" sz="1200" u="none" dirty="0" smtClean="0">
                <a:solidFill>
                  <a:schemeClr val="tx1"/>
                </a:solidFill>
              </a:rPr>
              <a:t>euvent participer </a:t>
            </a:r>
          </a:p>
          <a:p>
            <a:r>
              <a:rPr lang="fr-FR" sz="1200" u="none" dirty="0" smtClean="0">
                <a:solidFill>
                  <a:schemeClr val="tx1"/>
                </a:solidFill>
              </a:rPr>
              <a:t>au programme </a:t>
            </a:r>
          </a:p>
          <a:p>
            <a:r>
              <a:rPr lang="fr-FR" sz="1200" u="none" dirty="0" smtClean="0">
                <a:solidFill>
                  <a:schemeClr val="tx1"/>
                </a:solidFill>
              </a:rPr>
              <a:t>mais ne sont pas </a:t>
            </a:r>
          </a:p>
          <a:p>
            <a:r>
              <a:rPr lang="fr-FR" sz="1200" u="none" dirty="0" smtClean="0">
                <a:solidFill>
                  <a:schemeClr val="tx1"/>
                </a:solidFill>
              </a:rPr>
              <a:t>pris en compte</a:t>
            </a:r>
          </a:p>
          <a:p>
            <a:r>
              <a:rPr lang="fr-FR" sz="1200" u="none" dirty="0" smtClean="0">
                <a:solidFill>
                  <a:schemeClr val="tx1"/>
                </a:solidFill>
              </a:rPr>
              <a:t>dans l’évaluation</a:t>
            </a:r>
            <a:endParaRPr lang="fr-FR" sz="1200" u="none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38422" y="6500834"/>
            <a:ext cx="4833793" cy="15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none" dirty="0" smtClean="0">
                <a:solidFill>
                  <a:schemeClr val="tx1"/>
                </a:solidFill>
              </a:rPr>
              <a:t>  Groupe en formation                       Groupe de contrôle</a:t>
            </a:r>
            <a:endParaRPr lang="fr-FR" sz="1400" u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44488" y="1557338"/>
            <a:ext cx="9109106" cy="383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  <a:buFont typeface="Times New Roman" pitchFamily="18" charset="0"/>
              <a:buChar char="•"/>
            </a:pP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Les résultats pour l’emploi et l’éducation ont été obtenus à partir de </a:t>
            </a:r>
            <a:r>
              <a:rPr kumimoji="1" lang="ca-ES" altLang="ca-ES" sz="3200" b="0" u="none" dirty="0" smtClean="0">
                <a:solidFill>
                  <a:srgbClr val="C00000"/>
                </a:solidFill>
                <a:latin typeface="Calibri" pitchFamily="34" charset="0"/>
              </a:rPr>
              <a:t>données administratives </a:t>
            </a: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durant une période de 18 mois après </a:t>
            </a: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le test randomisé. </a:t>
            </a:r>
            <a:endParaRPr kumimoji="1" lang="ca-ES" altLang="ca-ES" sz="3200" b="0" u="none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  <a:buFont typeface="Times New Roman" pitchFamily="18" charset="0"/>
              <a:buChar char="•"/>
            </a:pP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Un large éventail de </a:t>
            </a:r>
            <a:r>
              <a:rPr kumimoji="1" lang="ca-ES" altLang="ca-ES" sz="3200" b="0" u="none" dirty="0" smtClean="0">
                <a:solidFill>
                  <a:srgbClr val="C00000"/>
                </a:solidFill>
                <a:latin typeface="Calibri" pitchFamily="34" charset="0"/>
              </a:rPr>
              <a:t>méthodes qualitatives </a:t>
            </a: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(observation directe, interviews et groupes focus) </a:t>
            </a: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été </a:t>
            </a: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utilisé </a:t>
            </a:r>
            <a:r>
              <a:rPr kumimoji="1" lang="ca-ES" altLang="ca-ES" sz="3200" b="0" u="none" dirty="0" smtClean="0">
                <a:solidFill>
                  <a:srgbClr val="000000"/>
                </a:solidFill>
                <a:latin typeface="Calibri" pitchFamily="34" charset="0"/>
              </a:rPr>
              <a:t>pour comprendre l’expérience quotidienne de </a:t>
            </a:r>
            <a:r>
              <a:rPr kumimoji="1" lang="ca-ES" altLang="ca-ES" sz="3200" b="0" i="1" u="none" dirty="0" smtClean="0">
                <a:solidFill>
                  <a:srgbClr val="000000"/>
                </a:solidFill>
                <a:latin typeface="Calibri" pitchFamily="34" charset="0"/>
              </a:rPr>
              <a:t>Mobilitza’t- Mobile</a:t>
            </a:r>
          </a:p>
        </p:txBody>
      </p:sp>
      <p:sp>
        <p:nvSpPr>
          <p:cNvPr id="21507" name="Rectangle 2"/>
          <p:cNvSpPr txBox="1">
            <a:spLocks/>
          </p:cNvSpPr>
          <p:nvPr/>
        </p:nvSpPr>
        <p:spPr bwMode="auto">
          <a:xfrm>
            <a:off x="390525" y="765175"/>
            <a:ext cx="8915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</a:pPr>
            <a:r>
              <a:rPr lang="ca-ES" altLang="ca-ES" sz="3400" b="0" u="none" dirty="0" smtClean="0">
                <a:solidFill>
                  <a:srgbClr val="DA0015"/>
                </a:solidFill>
                <a:latin typeface="Calibri" pitchFamily="34" charset="0"/>
              </a:rPr>
              <a:t>Description de l’expérience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596" y="2000240"/>
            <a:ext cx="8143932" cy="43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452406" y="642918"/>
            <a:ext cx="750099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457200" eaLnBrk="0" hangingPunct="0">
              <a:lnSpc>
                <a:spcPct val="100000"/>
              </a:lnSpc>
              <a:spcBef>
                <a:spcPct val="0"/>
              </a:spcBef>
            </a:pPr>
            <a:r>
              <a:rPr lang="ca-ES" altLang="ca-ES" sz="3400" b="0" i="1" u="none" dirty="0" smtClean="0">
                <a:solidFill>
                  <a:srgbClr val="DA0015"/>
                </a:solidFill>
                <a:latin typeface="Calibri" pitchFamily="34" charset="0"/>
              </a:rPr>
              <a:t>Mobilitza’t-Mobile</a:t>
            </a:r>
            <a:r>
              <a:rPr lang="ca-ES" altLang="ca-ES" sz="3400" b="0" u="none" dirty="0" smtClean="0">
                <a:solidFill>
                  <a:srgbClr val="DA0015"/>
                </a:solidFill>
                <a:latin typeface="Calibri" pitchFamily="34" charset="0"/>
              </a:rPr>
              <a:t> a-t-il fonctionné?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9530" y="1428736"/>
            <a:ext cx="95964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3063" indent="-373063" algn="l" defTabSz="449263">
              <a:lnSpc>
                <a:spcPct val="100000"/>
              </a:lnSpc>
              <a:spcBef>
                <a:spcPct val="60000"/>
              </a:spcBef>
              <a:buClr>
                <a:srgbClr val="5B5249"/>
              </a:buClr>
              <a:buSzPct val="100000"/>
            </a:pPr>
            <a:r>
              <a:rPr kumimoji="1" lang="ca-E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#1 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  <a:hlinkClick r:id="rId3" action="ppaction://hlinksldjump"/>
              </a:rPr>
              <a:t>Impact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  <a:hlinkClick r:id="rId3" action="ppaction://hlinksldjump"/>
              </a:rPr>
              <a:t>positif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  <a:hlinkClick r:id="rId3" action="ppaction://hlinksldjump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sur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tout type de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contrats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à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moyen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1" lang="en-US" altLang="ca-ES" sz="2800" b="0" u="none" dirty="0" err="1" smtClean="0">
                <a:solidFill>
                  <a:srgbClr val="000000"/>
                </a:solidFill>
                <a:latin typeface="Calibri" pitchFamily="34" charset="0"/>
              </a:rPr>
              <a:t>terme</a:t>
            </a:r>
            <a:r>
              <a:rPr kumimoji="1" lang="en-US" altLang="ca-ES" sz="2800" b="0" u="none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kumimoji="1" lang="ca-ES" altLang="ca-ES" sz="2800" b="0" u="none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333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Neutre">
  <a:themeElements>
    <a:clrScheme name="Neutre 2">
      <a:dk1>
        <a:srgbClr val="000000"/>
      </a:dk1>
      <a:lt1>
        <a:srgbClr val="609494"/>
      </a:lt1>
      <a:dk2>
        <a:srgbClr val="FFC545"/>
      </a:dk2>
      <a:lt2>
        <a:srgbClr val="476F6E"/>
      </a:lt2>
      <a:accent1>
        <a:srgbClr val="FFFFCC"/>
      </a:accent1>
      <a:accent2>
        <a:srgbClr val="FF9900"/>
      </a:accent2>
      <a:accent3>
        <a:srgbClr val="B6C8C8"/>
      </a:accent3>
      <a:accent4>
        <a:srgbClr val="000000"/>
      </a:accent4>
      <a:accent5>
        <a:srgbClr val="FFFFE2"/>
      </a:accent5>
      <a:accent6>
        <a:srgbClr val="E78A00"/>
      </a:accent6>
      <a:hlink>
        <a:srgbClr val="3E7D7C"/>
      </a:hlink>
      <a:folHlink>
        <a:srgbClr val="99CCCC"/>
      </a:folHlink>
    </a:clrScheme>
    <a:fontScheme name="2_Neutr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>
          <a:solidFill>
            <a:srgbClr val="C00000"/>
          </a:solidFill>
          <a:prstDash val="sysDash"/>
        </a:ln>
      </a:spPr>
      <a:bodyPr rtlCol="0" anchor="ctr"/>
      <a:lstStyle>
        <a:defPPr algn="ctr">
          <a:defRPr sz="2000" b="0" u="none" dirty="0" err="1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BottomLeft"/>
          <a:lightRig rig="legacyFlat3" dir="t"/>
        </a:scene3d>
        <a:sp3d extrusionH="227000" prstMaterial="legacyMatte">
          <a:bevelT w="13500" h="13500" prst="angle"/>
          <a:bevelB w="13500" h="13500" prst="angle"/>
          <a:extrusionClr>
            <a:srgbClr val="006666"/>
          </a:extrusionClr>
        </a:sp3d>
      </a:spPr>
      <a:bodyPr vert="horz" wrap="none" lIns="91440" tIns="118800" rIns="91440" bIns="82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3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Neutre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e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tr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utre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utre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utr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utre 4">
        <a:dk1>
          <a:srgbClr val="000000"/>
        </a:dk1>
        <a:lt1>
          <a:srgbClr val="A15360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CDB3B6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10383</TotalTime>
  <Words>1031</Words>
  <Application>Microsoft Office PowerPoint</Application>
  <PresentationFormat>Format A4 (210 x 297 mm)</PresentationFormat>
  <Paragraphs>146</Paragraphs>
  <Slides>18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Office Theme</vt:lpstr>
      <vt:lpstr>1_Office Theme</vt:lpstr>
      <vt:lpstr>2_Neutre</vt:lpstr>
      <vt:lpstr>Diapositive 1</vt:lpstr>
      <vt:lpstr>Les points principaux</vt:lpstr>
      <vt:lpstr>Qu’est-ce qui fait la spécificité de l’expérience Mobilitza’t-Mobile? 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>5退葕꿘h��뿿붐ゥ郤葕꿘5뿿부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Avaluació de les  càrregues administratives a l’activitat econòmica  en l’àmbit de Catalunya  i efectes del Decret 106/2008, de 6 de maig</dc:title>
  <dc:creator>server ..</dc:creator>
  <cp:lastModifiedBy>GG</cp:lastModifiedBy>
  <cp:revision>1557</cp:revision>
  <cp:lastPrinted>2015-07-14T14:32:58Z</cp:lastPrinted>
  <dcterms:created xsi:type="dcterms:W3CDTF">2008-11-14T08:18:10Z</dcterms:created>
  <dcterms:modified xsi:type="dcterms:W3CDTF">2016-11-17T07:52:48Z</dcterms:modified>
</cp:coreProperties>
</file>